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4"/>
  </p:sldMasterIdLst>
  <p:notesMasterIdLst>
    <p:notesMasterId r:id="rId15"/>
  </p:notesMasterIdLst>
  <p:sldIdLst>
    <p:sldId id="1864" r:id="rId5"/>
    <p:sldId id="1848" r:id="rId6"/>
    <p:sldId id="1866" r:id="rId7"/>
    <p:sldId id="1880" r:id="rId8"/>
    <p:sldId id="1881" r:id="rId9"/>
    <p:sldId id="1882" r:id="rId10"/>
    <p:sldId id="1883" r:id="rId11"/>
    <p:sldId id="1884" r:id="rId12"/>
    <p:sldId id="1885" r:id="rId13"/>
    <p:sldId id="1886" r:id="rId14"/>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80" userDrawn="1">
          <p15:clr>
            <a:srgbClr val="A4A3A4"/>
          </p15:clr>
        </p15:guide>
        <p15:guide id="3" pos="7200" userDrawn="1">
          <p15:clr>
            <a:srgbClr val="A4A3A4"/>
          </p15:clr>
        </p15:guide>
        <p15:guide id="4" pos="4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1A21"/>
    <a:srgbClr val="F0E6DC"/>
    <a:srgbClr val="ECE0D4"/>
    <a:srgbClr val="D1B497"/>
    <a:srgbClr val="E3D1BF"/>
    <a:srgbClr val="AA673C"/>
    <a:srgbClr val="6A6967"/>
    <a:srgbClr val="C19C84"/>
    <a:srgbClr val="F8EBE0"/>
    <a:srgbClr val="FF26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0DD3D2-F138-464B-ABB6-135D0929970E}" v="284" dt="2025-10-13T20:22:04.7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41" autoAdjust="0"/>
  </p:normalViewPr>
  <p:slideViewPr>
    <p:cSldViewPr snapToGrid="0">
      <p:cViewPr varScale="1">
        <p:scale>
          <a:sx n="72" d="100"/>
          <a:sy n="72" d="100"/>
        </p:scale>
        <p:origin x="202" y="62"/>
      </p:cViewPr>
      <p:guideLst>
        <p:guide orient="horz" pos="2160"/>
        <p:guide pos="480"/>
        <p:guide pos="7200"/>
        <p:guide pos="4368"/>
      </p:guideLst>
    </p:cSldViewPr>
  </p:slideViewPr>
  <p:outlineViewPr>
    <p:cViewPr>
      <p:scale>
        <a:sx n="33" d="100"/>
        <a:sy n="33" d="100"/>
      </p:scale>
      <p:origin x="0" y="-339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9F622F8-1824-4338-8C3C-5529D3BDEF4A}"/>
              </a:ext>
            </a:extLst>
          </p:cNvPr>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smtClean="0">
                <a:latin typeface="Segoe UI" panose="020B0502040204020203" pitchFamily="34" charset="0"/>
              </a:defRPr>
            </a:lvl1pPr>
          </a:lstStyle>
          <a:p>
            <a:pPr>
              <a:defRPr/>
            </a:pPr>
            <a:endParaRPr lang="en-US" dirty="0"/>
          </a:p>
        </p:txBody>
      </p:sp>
      <p:sp>
        <p:nvSpPr>
          <p:cNvPr id="30723" name="Rectangle 3">
            <a:extLst>
              <a:ext uri="{FF2B5EF4-FFF2-40B4-BE49-F238E27FC236}">
                <a16:creationId xmlns:a16="http://schemas.microsoft.com/office/drawing/2014/main" id="{618DDD53-BB38-4118-BC75-9CE27D49C550}"/>
              </a:ext>
            </a:extLst>
          </p:cNvPr>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smtClean="0">
                <a:latin typeface="Segoe UI" panose="020B0502040204020203" pitchFamily="34" charset="0"/>
              </a:defRPr>
            </a:lvl1pPr>
          </a:lstStyle>
          <a:p>
            <a:pPr>
              <a:defRPr/>
            </a:pPr>
            <a:endParaRPr lang="en-US" dirty="0"/>
          </a:p>
        </p:txBody>
      </p:sp>
      <p:sp>
        <p:nvSpPr>
          <p:cNvPr id="14340" name="Rectangle 4">
            <a:extLst>
              <a:ext uri="{FF2B5EF4-FFF2-40B4-BE49-F238E27FC236}">
                <a16:creationId xmlns:a16="http://schemas.microsoft.com/office/drawing/2014/main" id="{6C03B6F7-B1AE-4118-ABA2-FFEC9B8F0E9C}"/>
              </a:ext>
            </a:extLst>
          </p:cNvPr>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a:extLst>
              <a:ext uri="{FF2B5EF4-FFF2-40B4-BE49-F238E27FC236}">
                <a16:creationId xmlns:a16="http://schemas.microsoft.com/office/drawing/2014/main" id="{646F5356-BDE8-43C1-9587-85323D02B191}"/>
              </a:ext>
            </a:extLst>
          </p:cNvPr>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0726" name="Rectangle 6">
            <a:extLst>
              <a:ext uri="{FF2B5EF4-FFF2-40B4-BE49-F238E27FC236}">
                <a16:creationId xmlns:a16="http://schemas.microsoft.com/office/drawing/2014/main" id="{89912C35-11A9-4DA7-8476-F1823F658CAA}"/>
              </a:ext>
            </a:extLst>
          </p:cNvPr>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smtClean="0">
                <a:latin typeface="Segoe UI" panose="020B0502040204020203" pitchFamily="34" charset="0"/>
              </a:defRPr>
            </a:lvl1pPr>
          </a:lstStyle>
          <a:p>
            <a:pPr>
              <a:defRPr/>
            </a:pPr>
            <a:endParaRPr lang="en-US" dirty="0"/>
          </a:p>
        </p:txBody>
      </p:sp>
      <p:sp>
        <p:nvSpPr>
          <p:cNvPr id="30727" name="Rectangle 7">
            <a:extLst>
              <a:ext uri="{FF2B5EF4-FFF2-40B4-BE49-F238E27FC236}">
                <a16:creationId xmlns:a16="http://schemas.microsoft.com/office/drawing/2014/main" id="{7180ED79-CEC3-4FB9-B511-8597B20A0C10}"/>
              </a:ext>
            </a:extLst>
          </p:cNvPr>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Segoe UI" panose="020B0502040204020203" pitchFamily="34" charset="0"/>
              </a:defRPr>
            </a:lvl1pPr>
          </a:lstStyle>
          <a:p>
            <a:fld id="{6DEB7EE2-04A2-4FB2-9625-C9C73AC4D32F}"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Segoe UI" panose="020B0502040204020203"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FA4671F7-4D2C-4B1E-AED7-24676BE8B4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57066" indent="-291179" eaLnBrk="0" hangingPunct="0">
              <a:defRPr>
                <a:solidFill>
                  <a:schemeClr val="tx1"/>
                </a:solidFill>
                <a:latin typeface="Arial" panose="020B0604020202020204" pitchFamily="34" charset="0"/>
              </a:defRPr>
            </a:lvl2pPr>
            <a:lvl3pPr marL="1164717" indent="-232943" eaLnBrk="0" hangingPunct="0">
              <a:defRPr>
                <a:solidFill>
                  <a:schemeClr val="tx1"/>
                </a:solidFill>
                <a:latin typeface="Arial" panose="020B0604020202020204" pitchFamily="34" charset="0"/>
              </a:defRPr>
            </a:lvl3pPr>
            <a:lvl4pPr marL="1630604" indent="-232943" eaLnBrk="0" hangingPunct="0">
              <a:defRPr>
                <a:solidFill>
                  <a:schemeClr val="tx1"/>
                </a:solidFill>
                <a:latin typeface="Arial" panose="020B0604020202020204" pitchFamily="34" charset="0"/>
              </a:defRPr>
            </a:lvl4pPr>
            <a:lvl5pPr marL="2096491" indent="-232943" eaLnBrk="0" hangingPunct="0">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7842D7-C728-4EBD-982B-B8BE79E4DBBE}" type="slidenum">
              <a:rPr lang="en-US" altLang="en-US">
                <a:latin typeface="Segoe UI" panose="020B0502040204020203" pitchFamily="34" charset="0"/>
              </a:rPr>
              <a:pPr eaLnBrk="1" hangingPunct="1"/>
              <a:t>1</a:t>
            </a:fld>
            <a:endParaRPr lang="en-US" altLang="en-US" dirty="0">
              <a:latin typeface="Segoe UI" panose="020B0502040204020203" pitchFamily="34" charset="0"/>
            </a:endParaRPr>
          </a:p>
        </p:txBody>
      </p:sp>
      <p:sp>
        <p:nvSpPr>
          <p:cNvPr id="15363" name="Rectangle 2">
            <a:extLst>
              <a:ext uri="{FF2B5EF4-FFF2-40B4-BE49-F238E27FC236}">
                <a16:creationId xmlns:a16="http://schemas.microsoft.com/office/drawing/2014/main" id="{D8E83BD0-7AE4-4323-9047-FC368929C520}"/>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FDECF5EC-C5EC-4723-8F4F-A75A20018F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Welcome participants and set the purpose of this session. Explain that AIAN Head Start programs are facing a workforce crisis threatening their ability to maintain enrollment and deliver culturally grounded education. The goal today is to understand the challenges, proposed solutions, and how to communicate these priorities effectively when meeting with lawmakers.</a:t>
            </a:r>
            <a:endParaRPr lang="en-US" altLang="en-US" dirty="0"/>
          </a:p>
        </p:txBody>
      </p:sp>
    </p:spTree>
    <p:extLst>
      <p:ext uri="{BB962C8B-B14F-4D97-AF65-F5344CB8AC3E}">
        <p14:creationId xmlns:p14="http://schemas.microsoft.com/office/powerpoint/2010/main" val="1950814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0A0076-1FE0-C4DD-27BE-66AEFDBC08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DFF181-F628-A7A5-39C5-373AAE0256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6B6E37-2D2E-EE03-71FB-FB30BC5AB089}"/>
              </a:ext>
            </a:extLst>
          </p:cNvPr>
          <p:cNvSpPr>
            <a:spLocks noGrp="1"/>
          </p:cNvSpPr>
          <p:nvPr>
            <p:ph type="body" idx="1"/>
          </p:nvPr>
        </p:nvSpPr>
        <p:spPr/>
        <p:txBody>
          <a:bodyPr/>
          <a:lstStyle/>
          <a:p>
            <a:r>
              <a:rPr lang="en-US" dirty="0"/>
              <a:t>All these recommendations are connected—funding, flexibility, and sovereignty go hand in hand. These asks represent concrete, achievable steps that align with the federal trust responsibility and the goal of strengthening Tribal self-determination in early childhood education.</a:t>
            </a:r>
          </a:p>
        </p:txBody>
      </p:sp>
      <p:sp>
        <p:nvSpPr>
          <p:cNvPr id="4" name="Slide Number Placeholder 3">
            <a:extLst>
              <a:ext uri="{FF2B5EF4-FFF2-40B4-BE49-F238E27FC236}">
                <a16:creationId xmlns:a16="http://schemas.microsoft.com/office/drawing/2014/main" id="{28DB97FA-3848-181D-63D2-77E502B87094}"/>
              </a:ext>
            </a:extLst>
          </p:cNvPr>
          <p:cNvSpPr>
            <a:spLocks noGrp="1"/>
          </p:cNvSpPr>
          <p:nvPr>
            <p:ph type="sldNum" sz="quarter" idx="5"/>
          </p:nvPr>
        </p:nvSpPr>
        <p:spPr/>
        <p:txBody>
          <a:bodyPr/>
          <a:lstStyle/>
          <a:p>
            <a:fld id="{6DEB7EE2-04A2-4FB2-9625-C9C73AC4D32F}" type="slidenum">
              <a:rPr lang="en-US" altLang="en-US" smtClean="0"/>
              <a:pPr/>
              <a:t>10</a:t>
            </a:fld>
            <a:endParaRPr lang="en-US" altLang="en-US" dirty="0"/>
          </a:p>
        </p:txBody>
      </p:sp>
    </p:spTree>
    <p:extLst>
      <p:ext uri="{BB962C8B-B14F-4D97-AF65-F5344CB8AC3E}">
        <p14:creationId xmlns:p14="http://schemas.microsoft.com/office/powerpoint/2010/main" val="947507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AIAN programs are losing staff faster than they can replace them. In 2024, only 60% of the 667 staff who left were replaced. Almost half left for better pay. These staffing shortages limit enrollment and can even threaten program funding. This is not just a workforce issue—it’s a sovereignty, access, and equity issue.</a:t>
            </a:r>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2</a:t>
            </a:fld>
            <a:endParaRPr lang="en-US" altLang="en-US" dirty="0"/>
          </a:p>
        </p:txBody>
      </p:sp>
    </p:spTree>
    <p:extLst>
      <p:ext uri="{BB962C8B-B14F-4D97-AF65-F5344CB8AC3E}">
        <p14:creationId xmlns:p14="http://schemas.microsoft.com/office/powerpoint/2010/main" val="1383417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EE4D8-11C6-6AAC-A91A-2ABFF4BCD0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C068E6-A20B-3067-1D76-2EC28CF397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EFBBB9-F6C5-9924-501B-F27F99987ED4}"/>
              </a:ext>
            </a:extLst>
          </p:cNvPr>
          <p:cNvSpPr>
            <a:spLocks noGrp="1"/>
          </p:cNvSpPr>
          <p:nvPr>
            <p:ph type="body" idx="1"/>
          </p:nvPr>
        </p:nvSpPr>
        <p:spPr/>
        <p:txBody>
          <a:bodyPr/>
          <a:lstStyle/>
          <a:p>
            <a:r>
              <a:rPr lang="en-US" dirty="0"/>
              <a:t>Federal degree requirements often don’t reflect Indigenous ways of teaching. Many highly respected community members can’t be hired because they lack degrees. When programs invest in supporting teachers to get degrees, those teachers are often recruited away by schools with higher salaries. It’s a cycle that hurts stability in classrooms and wastes limited resources.</a:t>
            </a:r>
          </a:p>
        </p:txBody>
      </p:sp>
      <p:sp>
        <p:nvSpPr>
          <p:cNvPr id="4" name="Slide Number Placeholder 3">
            <a:extLst>
              <a:ext uri="{FF2B5EF4-FFF2-40B4-BE49-F238E27FC236}">
                <a16:creationId xmlns:a16="http://schemas.microsoft.com/office/drawing/2014/main" id="{7D20D820-5C7A-E346-73DB-CD464CF76EC8}"/>
              </a:ext>
            </a:extLst>
          </p:cNvPr>
          <p:cNvSpPr>
            <a:spLocks noGrp="1"/>
          </p:cNvSpPr>
          <p:nvPr>
            <p:ph type="sldNum" sz="quarter" idx="5"/>
          </p:nvPr>
        </p:nvSpPr>
        <p:spPr/>
        <p:txBody>
          <a:bodyPr/>
          <a:lstStyle/>
          <a:p>
            <a:fld id="{6DEB7EE2-04A2-4FB2-9625-C9C73AC4D32F}" type="slidenum">
              <a:rPr lang="en-US" altLang="en-US" smtClean="0"/>
              <a:pPr/>
              <a:t>3</a:t>
            </a:fld>
            <a:endParaRPr lang="en-US" altLang="en-US" dirty="0"/>
          </a:p>
        </p:txBody>
      </p:sp>
    </p:spTree>
    <p:extLst>
      <p:ext uri="{BB962C8B-B14F-4D97-AF65-F5344CB8AC3E}">
        <p14:creationId xmlns:p14="http://schemas.microsoft.com/office/powerpoint/2010/main" val="1513081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84734-A9A9-1F19-5837-78AB62200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710C3A-043B-91B3-DEF4-252DBE6C8B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855E6B-ECC5-1891-92DD-AEAC6EEFB2D4}"/>
              </a:ext>
            </a:extLst>
          </p:cNvPr>
          <p:cNvSpPr>
            <a:spLocks noGrp="1"/>
          </p:cNvSpPr>
          <p:nvPr>
            <p:ph type="body" idx="1"/>
          </p:nvPr>
        </p:nvSpPr>
        <p:spPr/>
        <p:txBody>
          <a:bodyPr/>
          <a:lstStyle/>
          <a:p>
            <a:r>
              <a:rPr lang="en-US" dirty="0"/>
              <a:t>TCU partnerships are valuable but limited in reach. Waivers require heavy documentation and expire after three years—unrealistic for staff working full-time or living rurally. Early Head Start programs face an even tougher situation because they can’t hire teachers without a CDA already in hand.</a:t>
            </a:r>
          </a:p>
        </p:txBody>
      </p:sp>
      <p:sp>
        <p:nvSpPr>
          <p:cNvPr id="4" name="Slide Number Placeholder 3">
            <a:extLst>
              <a:ext uri="{FF2B5EF4-FFF2-40B4-BE49-F238E27FC236}">
                <a16:creationId xmlns:a16="http://schemas.microsoft.com/office/drawing/2014/main" id="{50A9DCBB-4340-397F-E1AD-14690449F87B}"/>
              </a:ext>
            </a:extLst>
          </p:cNvPr>
          <p:cNvSpPr>
            <a:spLocks noGrp="1"/>
          </p:cNvSpPr>
          <p:nvPr>
            <p:ph type="sldNum" sz="quarter" idx="5"/>
          </p:nvPr>
        </p:nvSpPr>
        <p:spPr/>
        <p:txBody>
          <a:bodyPr/>
          <a:lstStyle/>
          <a:p>
            <a:fld id="{6DEB7EE2-04A2-4FB2-9625-C9C73AC4D32F}" type="slidenum">
              <a:rPr lang="en-US" altLang="en-US" smtClean="0"/>
              <a:pPr/>
              <a:t>4</a:t>
            </a:fld>
            <a:endParaRPr lang="en-US" altLang="en-US" dirty="0"/>
          </a:p>
        </p:txBody>
      </p:sp>
    </p:spTree>
    <p:extLst>
      <p:ext uri="{BB962C8B-B14F-4D97-AF65-F5344CB8AC3E}">
        <p14:creationId xmlns:p14="http://schemas.microsoft.com/office/powerpoint/2010/main" val="2109353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99318-0F02-9169-DC12-9247625244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04A416-9366-15EA-D36F-BC894ACA81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9C9928-8C95-0B1B-3FFC-A578375AFDB9}"/>
              </a:ext>
            </a:extLst>
          </p:cNvPr>
          <p:cNvSpPr>
            <a:spLocks noGrp="1"/>
          </p:cNvSpPr>
          <p:nvPr>
            <p:ph type="body" idx="1"/>
          </p:nvPr>
        </p:nvSpPr>
        <p:spPr/>
        <p:txBody>
          <a:bodyPr/>
          <a:lstStyle/>
          <a:p>
            <a:r>
              <a:rPr lang="en-US" dirty="0"/>
              <a:t>This solution restores authority to Tribal governments to define who is qualified to teach their children. Just as Tribes already license health and safety standards and behavioral health professionals, they should have the same authority for educator certification. This approach supports sovereignty and helps programs “grow their own” culturally grounded teachers.</a:t>
            </a:r>
          </a:p>
        </p:txBody>
      </p:sp>
      <p:sp>
        <p:nvSpPr>
          <p:cNvPr id="4" name="Slide Number Placeholder 3">
            <a:extLst>
              <a:ext uri="{FF2B5EF4-FFF2-40B4-BE49-F238E27FC236}">
                <a16:creationId xmlns:a16="http://schemas.microsoft.com/office/drawing/2014/main" id="{60DC03DE-C9D1-23C8-9B3D-C69714C79577}"/>
              </a:ext>
            </a:extLst>
          </p:cNvPr>
          <p:cNvSpPr>
            <a:spLocks noGrp="1"/>
          </p:cNvSpPr>
          <p:nvPr>
            <p:ph type="sldNum" sz="quarter" idx="5"/>
          </p:nvPr>
        </p:nvSpPr>
        <p:spPr/>
        <p:txBody>
          <a:bodyPr/>
          <a:lstStyle/>
          <a:p>
            <a:fld id="{6DEB7EE2-04A2-4FB2-9625-C9C73AC4D32F}" type="slidenum">
              <a:rPr lang="en-US" altLang="en-US" smtClean="0"/>
              <a:pPr/>
              <a:t>5</a:t>
            </a:fld>
            <a:endParaRPr lang="en-US" altLang="en-US" dirty="0"/>
          </a:p>
        </p:txBody>
      </p:sp>
    </p:spTree>
    <p:extLst>
      <p:ext uri="{BB962C8B-B14F-4D97-AF65-F5344CB8AC3E}">
        <p14:creationId xmlns:p14="http://schemas.microsoft.com/office/powerpoint/2010/main" val="1623383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C9B326-5563-9ED6-BB67-D3A6E728F9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C8544-17CC-E1F7-B69C-06EE4C0856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77233F-10C0-0D08-16C5-A6D4C7AE5558}"/>
              </a:ext>
            </a:extLst>
          </p:cNvPr>
          <p:cNvSpPr>
            <a:spLocks noGrp="1"/>
          </p:cNvSpPr>
          <p:nvPr>
            <p:ph type="body" idx="1"/>
          </p:nvPr>
        </p:nvSpPr>
        <p:spPr/>
        <p:txBody>
          <a:bodyPr/>
          <a:lstStyle/>
          <a:p>
            <a:r>
              <a:rPr lang="en-US" dirty="0"/>
              <a:t>The proposed </a:t>
            </a:r>
            <a:r>
              <a:rPr lang="en-US" i="1" dirty="0"/>
              <a:t>Tribal Certification Standards for Head Start Educators Act</a:t>
            </a:r>
            <a:r>
              <a:rPr lang="en-US" dirty="0"/>
              <a:t> would give Tribes the authority to certify teaching staff based on their own standards—without requiring additional federal funding. It’s a sovereignty-affirming, cost-neutral fix that values Indigenous expertise and ensures cultural continuity in classrooms.</a:t>
            </a:r>
          </a:p>
        </p:txBody>
      </p:sp>
      <p:sp>
        <p:nvSpPr>
          <p:cNvPr id="4" name="Slide Number Placeholder 3">
            <a:extLst>
              <a:ext uri="{FF2B5EF4-FFF2-40B4-BE49-F238E27FC236}">
                <a16:creationId xmlns:a16="http://schemas.microsoft.com/office/drawing/2014/main" id="{C0430056-A012-3C39-B86E-D11091BE80FF}"/>
              </a:ext>
            </a:extLst>
          </p:cNvPr>
          <p:cNvSpPr>
            <a:spLocks noGrp="1"/>
          </p:cNvSpPr>
          <p:nvPr>
            <p:ph type="sldNum" sz="quarter" idx="5"/>
          </p:nvPr>
        </p:nvSpPr>
        <p:spPr/>
        <p:txBody>
          <a:bodyPr/>
          <a:lstStyle/>
          <a:p>
            <a:fld id="{6DEB7EE2-04A2-4FB2-9625-C9C73AC4D32F}" type="slidenum">
              <a:rPr lang="en-US" altLang="en-US" smtClean="0"/>
              <a:pPr/>
              <a:t>6</a:t>
            </a:fld>
            <a:endParaRPr lang="en-US" altLang="en-US" dirty="0"/>
          </a:p>
        </p:txBody>
      </p:sp>
    </p:spTree>
    <p:extLst>
      <p:ext uri="{BB962C8B-B14F-4D97-AF65-F5344CB8AC3E}">
        <p14:creationId xmlns:p14="http://schemas.microsoft.com/office/powerpoint/2010/main" val="4198810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5AACE-56D2-DE44-915E-DCB0694264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FFFCFC-9A6B-D2EE-3493-E50E1B33FD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1C9866-98E1-A548-049F-883C4B460618}"/>
              </a:ext>
            </a:extLst>
          </p:cNvPr>
          <p:cNvSpPr>
            <a:spLocks noGrp="1"/>
          </p:cNvSpPr>
          <p:nvPr>
            <p:ph type="body" idx="1"/>
          </p:nvPr>
        </p:nvSpPr>
        <p:spPr/>
        <p:txBody>
          <a:bodyPr/>
          <a:lstStyle/>
          <a:p>
            <a:r>
              <a:rPr lang="en-US" dirty="0"/>
              <a:t>Even when programs find great teachers, they can’t keep them. Head Start salaries lag far behind public school pay. For example, in Utah, the gap is 62%. These disparities devalue early childhood educators and lead to instability that directly affects children’s learning and emotional security.</a:t>
            </a:r>
          </a:p>
        </p:txBody>
      </p:sp>
      <p:sp>
        <p:nvSpPr>
          <p:cNvPr id="4" name="Slide Number Placeholder 3">
            <a:extLst>
              <a:ext uri="{FF2B5EF4-FFF2-40B4-BE49-F238E27FC236}">
                <a16:creationId xmlns:a16="http://schemas.microsoft.com/office/drawing/2014/main" id="{8F21062C-8E37-1167-8E5F-691BC583B685}"/>
              </a:ext>
            </a:extLst>
          </p:cNvPr>
          <p:cNvSpPr>
            <a:spLocks noGrp="1"/>
          </p:cNvSpPr>
          <p:nvPr>
            <p:ph type="sldNum" sz="quarter" idx="5"/>
          </p:nvPr>
        </p:nvSpPr>
        <p:spPr/>
        <p:txBody>
          <a:bodyPr/>
          <a:lstStyle/>
          <a:p>
            <a:fld id="{6DEB7EE2-04A2-4FB2-9625-C9C73AC4D32F}" type="slidenum">
              <a:rPr lang="en-US" altLang="en-US" smtClean="0"/>
              <a:pPr/>
              <a:t>7</a:t>
            </a:fld>
            <a:endParaRPr lang="en-US" altLang="en-US" dirty="0"/>
          </a:p>
        </p:txBody>
      </p:sp>
    </p:spTree>
    <p:extLst>
      <p:ext uri="{BB962C8B-B14F-4D97-AF65-F5344CB8AC3E}">
        <p14:creationId xmlns:p14="http://schemas.microsoft.com/office/powerpoint/2010/main" val="1125554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C504D-0100-D17D-3E8A-8D2678C5C4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3FD3FC-49C4-E3AD-6AB2-BE63A1FA21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52C239-407C-3252-6A5D-1FCD5642A2DB}"/>
              </a:ext>
            </a:extLst>
          </p:cNvPr>
          <p:cNvSpPr>
            <a:spLocks noGrp="1"/>
          </p:cNvSpPr>
          <p:nvPr>
            <p:ph type="body" idx="1"/>
          </p:nvPr>
        </p:nvSpPr>
        <p:spPr/>
        <p:txBody>
          <a:bodyPr/>
          <a:lstStyle/>
          <a:p>
            <a:r>
              <a:rPr lang="en-US" dirty="0"/>
              <a:t>Programs are being told to cut enrollment to raise wages, but that hurts families and communities. The new federal rule mandating salary parity is positive in spirit but unfunded in practice. Without increased appropriations, most programs can’t comply. Years of flat funding have eroded real purchasing power.</a:t>
            </a:r>
          </a:p>
        </p:txBody>
      </p:sp>
      <p:sp>
        <p:nvSpPr>
          <p:cNvPr id="4" name="Slide Number Placeholder 3">
            <a:extLst>
              <a:ext uri="{FF2B5EF4-FFF2-40B4-BE49-F238E27FC236}">
                <a16:creationId xmlns:a16="http://schemas.microsoft.com/office/drawing/2014/main" id="{1A3BF965-F671-DF06-497C-84455733B5EC}"/>
              </a:ext>
            </a:extLst>
          </p:cNvPr>
          <p:cNvSpPr>
            <a:spLocks noGrp="1"/>
          </p:cNvSpPr>
          <p:nvPr>
            <p:ph type="sldNum" sz="quarter" idx="5"/>
          </p:nvPr>
        </p:nvSpPr>
        <p:spPr/>
        <p:txBody>
          <a:bodyPr/>
          <a:lstStyle/>
          <a:p>
            <a:fld id="{6DEB7EE2-04A2-4FB2-9625-C9C73AC4D32F}" type="slidenum">
              <a:rPr lang="en-US" altLang="en-US" smtClean="0"/>
              <a:pPr/>
              <a:t>8</a:t>
            </a:fld>
            <a:endParaRPr lang="en-US" altLang="en-US" dirty="0"/>
          </a:p>
        </p:txBody>
      </p:sp>
    </p:spTree>
    <p:extLst>
      <p:ext uri="{BB962C8B-B14F-4D97-AF65-F5344CB8AC3E}">
        <p14:creationId xmlns:p14="http://schemas.microsoft.com/office/powerpoint/2010/main" val="199775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71250-A3C6-0B18-90F3-9F19AC607C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540BCA-6B0D-2F04-4412-4D5B1FDEF7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71501C-0A64-F6AE-B048-D01F89C17353}"/>
              </a:ext>
            </a:extLst>
          </p:cNvPr>
          <p:cNvSpPr>
            <a:spLocks noGrp="1"/>
          </p:cNvSpPr>
          <p:nvPr>
            <p:ph type="body" idx="1"/>
          </p:nvPr>
        </p:nvSpPr>
        <p:spPr/>
        <p:txBody>
          <a:bodyPr/>
          <a:lstStyle/>
          <a:p>
            <a:r>
              <a:rPr lang="en-US" dirty="0"/>
              <a:t>To stabilize the workforce, Congress must increase appropriations. The $14.91B recommendation includes targeted investments in COLA, workforce quality, and TCU partnerships. It also includes practical reforms like timely grant awards to ensure predictable Tribal funding.</a:t>
            </a:r>
          </a:p>
        </p:txBody>
      </p:sp>
      <p:sp>
        <p:nvSpPr>
          <p:cNvPr id="4" name="Slide Number Placeholder 3">
            <a:extLst>
              <a:ext uri="{FF2B5EF4-FFF2-40B4-BE49-F238E27FC236}">
                <a16:creationId xmlns:a16="http://schemas.microsoft.com/office/drawing/2014/main" id="{9DE9FB3C-BCDE-9078-7EFE-A2D161D152E6}"/>
              </a:ext>
            </a:extLst>
          </p:cNvPr>
          <p:cNvSpPr>
            <a:spLocks noGrp="1"/>
          </p:cNvSpPr>
          <p:nvPr>
            <p:ph type="sldNum" sz="quarter" idx="5"/>
          </p:nvPr>
        </p:nvSpPr>
        <p:spPr/>
        <p:txBody>
          <a:bodyPr/>
          <a:lstStyle/>
          <a:p>
            <a:fld id="{6DEB7EE2-04A2-4FB2-9625-C9C73AC4D32F}" type="slidenum">
              <a:rPr lang="en-US" altLang="en-US" smtClean="0"/>
              <a:pPr/>
              <a:t>9</a:t>
            </a:fld>
            <a:endParaRPr lang="en-US" altLang="en-US" dirty="0"/>
          </a:p>
        </p:txBody>
      </p:sp>
    </p:spTree>
    <p:extLst>
      <p:ext uri="{BB962C8B-B14F-4D97-AF65-F5344CB8AC3E}">
        <p14:creationId xmlns:p14="http://schemas.microsoft.com/office/powerpoint/2010/main" val="39082144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bg>
      <p:bgPr>
        <a:solidFill>
          <a:schemeClr val="accent2"/>
        </a:solidFill>
        <a:effectLst/>
      </p:bgPr>
    </p:bg>
    <p:spTree>
      <p:nvGrpSpPr>
        <p:cNvPr id="1" name=""/>
        <p:cNvGrpSpPr/>
        <p:nvPr/>
      </p:nvGrpSpPr>
      <p:grpSpPr>
        <a:xfrm>
          <a:off x="0" y="0"/>
          <a:ext cx="0" cy="0"/>
          <a:chOff x="0" y="0"/>
          <a:chExt cx="0" cy="0"/>
        </a:xfrm>
      </p:grpSpPr>
      <p:pic>
        <p:nvPicPr>
          <p:cNvPr id="2" name="Picture 1" descr="Chart, background pattern&#10;&#10;Description automatically generated">
            <a:extLst>
              <a:ext uri="{FF2B5EF4-FFF2-40B4-BE49-F238E27FC236}">
                <a16:creationId xmlns:a16="http://schemas.microsoft.com/office/drawing/2014/main" id="{F3386FAC-ADFA-41EF-9C49-66952E35CA9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3516198" cy="6858000"/>
          </a:xfrm>
          <a:prstGeom prst="rect">
            <a:avLst/>
          </a:prstGeom>
        </p:spPr>
      </p:pic>
      <p:sp>
        <p:nvSpPr>
          <p:cNvPr id="19" name="Text Placeholder 18">
            <a:extLst>
              <a:ext uri="{FF2B5EF4-FFF2-40B4-BE49-F238E27FC236}">
                <a16:creationId xmlns:a16="http://schemas.microsoft.com/office/drawing/2014/main" id="{69BE3FD0-1382-4F0E-A01F-F6C205E7DCDC}"/>
              </a:ext>
            </a:extLst>
          </p:cNvPr>
          <p:cNvSpPr>
            <a:spLocks noGrp="1"/>
          </p:cNvSpPr>
          <p:nvPr>
            <p:ph type="body" sz="quarter" idx="10"/>
          </p:nvPr>
        </p:nvSpPr>
        <p:spPr>
          <a:xfrm>
            <a:off x="4612641" y="3554917"/>
            <a:ext cx="6438912" cy="763083"/>
          </a:xfrm>
        </p:spPr>
        <p:txBody>
          <a:bodyPr>
            <a:noAutofit/>
          </a:bodyPr>
          <a:lstStyle>
            <a:lvl1pPr marL="0" indent="0">
              <a:buNone/>
              <a:defRPr sz="4000">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7" name="Rectangle 2">
            <a:extLst>
              <a:ext uri="{FF2B5EF4-FFF2-40B4-BE49-F238E27FC236}">
                <a16:creationId xmlns:a16="http://schemas.microsoft.com/office/drawing/2014/main" id="{2E0BC0C9-E1C8-43B4-B02D-558783360CD4}"/>
              </a:ext>
            </a:extLst>
          </p:cNvPr>
          <p:cNvSpPr>
            <a:spLocks noGrp="1" noChangeArrowheads="1"/>
          </p:cNvSpPr>
          <p:nvPr>
            <p:ph type="ctrTitle" idx="4294967295"/>
          </p:nvPr>
        </p:nvSpPr>
        <p:spPr>
          <a:xfrm>
            <a:off x="4612640" y="2311400"/>
            <a:ext cx="5156200" cy="1117600"/>
          </a:xfrm>
        </p:spPr>
        <p:txBody>
          <a:bodyPr anchor="ctr">
            <a:normAutofit fontScale="90000"/>
          </a:bodyPr>
          <a:lstStyle>
            <a:lvl1pPr>
              <a:defRPr>
                <a:latin typeface="+mj-lt"/>
              </a:defRPr>
            </a:lvl1pPr>
          </a:lstStyle>
          <a:p>
            <a:pPr algn="l" eaLnBrk="1" hangingPunct="1"/>
            <a:r>
              <a:rPr lang="en-US" altLang="en-US" sz="6600" b="1">
                <a:latin typeface="+mn-lt"/>
              </a:rPr>
              <a:t>Click to edit Master title style</a:t>
            </a:r>
            <a:endParaRPr lang="en-US" altLang="en-US" sz="6600" b="1" dirty="0">
              <a:latin typeface="+mn-lt"/>
            </a:endParaRPr>
          </a:p>
        </p:txBody>
      </p:sp>
    </p:spTree>
    <p:extLst>
      <p:ext uri="{BB962C8B-B14F-4D97-AF65-F5344CB8AC3E}">
        <p14:creationId xmlns:p14="http://schemas.microsoft.com/office/powerpoint/2010/main" val="1440679267"/>
      </p:ext>
    </p:extLst>
  </p:cSld>
  <p:clrMapOvr>
    <a:masterClrMapping/>
  </p:clrMapOvr>
  <p:extLst>
    <p:ext uri="{DCECCB84-F9BA-43D5-87BE-67443E8EF086}">
      <p15:sldGuideLst xmlns:p15="http://schemas.microsoft.com/office/powerpoint/2012/main">
        <p15:guide id="1" pos="28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A1B9BC-7BE7-4893-90FD-CC95830FD8F2}" type="datetimeFigureOut">
              <a:rPr lang="en-US" smtClean="0"/>
              <a:t>10/20/2025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15270E-046A-4C23-BC98-E307A7DD6BE8}" type="slidenum">
              <a:rPr lang="en-US" smtClean="0"/>
              <a:t>‹#›</a:t>
            </a:fld>
            <a:endParaRPr lang="en-US" dirty="0"/>
          </a:p>
        </p:txBody>
      </p:sp>
    </p:spTree>
    <p:extLst>
      <p:ext uri="{BB962C8B-B14F-4D97-AF65-F5344CB8AC3E}">
        <p14:creationId xmlns:p14="http://schemas.microsoft.com/office/powerpoint/2010/main" val="4137841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Photo Content">
    <p:bg>
      <p:bgPr>
        <a:solidFill>
          <a:schemeClr val="accent2"/>
        </a:solidFill>
        <a:effectLst/>
      </p:bgPr>
    </p:bg>
    <p:spTree>
      <p:nvGrpSpPr>
        <p:cNvPr id="1" name=""/>
        <p:cNvGrpSpPr/>
        <p:nvPr/>
      </p:nvGrpSpPr>
      <p:grpSpPr>
        <a:xfrm>
          <a:off x="0" y="0"/>
          <a:ext cx="0" cy="0"/>
          <a:chOff x="0" y="0"/>
          <a:chExt cx="0" cy="0"/>
        </a:xfrm>
      </p:grpSpPr>
      <p:pic>
        <p:nvPicPr>
          <p:cNvPr id="3" name="Picture 2" descr="Chart, background pattern&#10;&#10;Description automatically generated">
            <a:extLst>
              <a:ext uri="{FF2B5EF4-FFF2-40B4-BE49-F238E27FC236}">
                <a16:creationId xmlns:a16="http://schemas.microsoft.com/office/drawing/2014/main" id="{E9914566-E790-44E9-BF0F-0D38A423F96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6150916"/>
            <a:ext cx="12192000" cy="710520"/>
          </a:xfrm>
          <a:prstGeom prst="rect">
            <a:avLst/>
          </a:prstGeom>
        </p:spPr>
      </p:pic>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p:nvPr>
        </p:nvSpPr>
        <p:spPr>
          <a:xfrm>
            <a:off x="762000" y="1905000"/>
            <a:ext cx="5334000" cy="3276600"/>
          </a:xfrm>
        </p:spPr>
        <p:txBody>
          <a:bodyPr/>
          <a:lstStyle>
            <a:lvl1pPr>
              <a:buNone/>
              <a:defRPr sz="2000" b="1"/>
            </a:lvl1pPr>
            <a:lvl2pPr marL="0">
              <a:defRPr sz="1800"/>
            </a:lvl2pPr>
          </a:lstStyle>
          <a:p>
            <a:pPr lvl="0"/>
            <a:r>
              <a:rPr lang="en-US"/>
              <a:t>Click to edit Master text styles</a:t>
            </a:r>
          </a:p>
          <a:p>
            <a:pPr lvl="1"/>
            <a:r>
              <a:rPr lang="en-US"/>
              <a:t>Second level</a:t>
            </a:r>
          </a:p>
        </p:txBody>
      </p:sp>
      <p:sp>
        <p:nvSpPr>
          <p:cNvPr id="14" name="Picture Placeholder 13">
            <a:extLst>
              <a:ext uri="{FF2B5EF4-FFF2-40B4-BE49-F238E27FC236}">
                <a16:creationId xmlns:a16="http://schemas.microsoft.com/office/drawing/2014/main" id="{9B1932CF-F265-4AEE-8704-F42C01AFB479}"/>
              </a:ext>
            </a:extLst>
          </p:cNvPr>
          <p:cNvSpPr>
            <a:spLocks noGrp="1"/>
          </p:cNvSpPr>
          <p:nvPr>
            <p:ph type="pic" sz="quarter" idx="10"/>
          </p:nvPr>
        </p:nvSpPr>
        <p:spPr>
          <a:xfrm>
            <a:off x="6858000" y="715963"/>
            <a:ext cx="4572000" cy="5113336"/>
          </a:xfrm>
        </p:spPr>
        <p:txBody>
          <a:bodyPr/>
          <a:lstStyle>
            <a:lvl1pP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891853E6-9C06-4DC2-B8A4-681C3D34BE75}"/>
              </a:ext>
            </a:extLst>
          </p:cNvPr>
          <p:cNvSpPr>
            <a:spLocks noGrp="1"/>
          </p:cNvSpPr>
          <p:nvPr>
            <p:ph type="title" hasCustomPrompt="1"/>
          </p:nvPr>
        </p:nvSpPr>
        <p:spPr>
          <a:xfrm>
            <a:off x="762000" y="715961"/>
            <a:ext cx="5334000" cy="1189038"/>
          </a:xfrm>
        </p:spPr>
        <p:txBody>
          <a:bodyPr vert="horz" lIns="91440" tIns="45720" rIns="91440" bIns="45720" rtlCol="0" anchor="t">
            <a:normAutofit/>
          </a:bodyPr>
          <a:lstStyle>
            <a:lvl1pPr>
              <a:defRPr lang="en-US" sz="4000" b="1">
                <a:ea typeface="+mn-ea"/>
                <a:cs typeface="+mn-cs"/>
              </a:defRPr>
            </a:lvl1pPr>
          </a:lstStyle>
          <a:p>
            <a:pPr marL="0" lvl="0" indent="0">
              <a:spcBef>
                <a:spcPts val="1000"/>
              </a:spcBef>
              <a:buFont typeface="Arial" panose="020B0604020202020204" pitchFamily="34" charset="0"/>
            </a:pPr>
            <a:r>
              <a:rPr lang="en-US" dirty="0"/>
              <a:t>Click to edit Master text styles</a:t>
            </a:r>
          </a:p>
        </p:txBody>
      </p:sp>
    </p:spTree>
    <p:extLst>
      <p:ext uri="{BB962C8B-B14F-4D97-AF65-F5344CB8AC3E}">
        <p14:creationId xmlns:p14="http://schemas.microsoft.com/office/powerpoint/2010/main" val="3104946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Photo Content">
    <p:bg>
      <p:bgPr>
        <a:solidFill>
          <a:schemeClr val="accent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AF0AFCE-F48A-4C35-9245-AFC319274E50}"/>
              </a:ext>
            </a:extLst>
          </p:cNvPr>
          <p:cNvSpPr>
            <a:spLocks noGrp="1"/>
          </p:cNvSpPr>
          <p:nvPr>
            <p:ph type="title" hasCustomPrompt="1"/>
          </p:nvPr>
        </p:nvSpPr>
        <p:spPr>
          <a:xfrm>
            <a:off x="762000" y="715961"/>
            <a:ext cx="5334000" cy="1189038"/>
          </a:xfrm>
        </p:spPr>
        <p:txBody>
          <a:bodyPr vert="horz" lIns="91440" tIns="45720" rIns="91440" bIns="45720" rtlCol="0" anchor="t">
            <a:normAutofit/>
          </a:bodyPr>
          <a:lstStyle>
            <a:lvl1pPr>
              <a:defRPr lang="en-US" sz="4000" b="1">
                <a:ea typeface="+mn-ea"/>
                <a:cs typeface="+mn-cs"/>
              </a:defRPr>
            </a:lvl1pPr>
          </a:lstStyle>
          <a:p>
            <a:pPr marL="0" lvl="0" indent="0">
              <a:spcBef>
                <a:spcPts val="1000"/>
              </a:spcBef>
              <a:buFont typeface="Arial" panose="020B0604020202020204" pitchFamily="34" charset="0"/>
            </a:pPr>
            <a:r>
              <a:rPr lang="en-US" dirty="0"/>
              <a:t>Click to edit Master text styles</a:t>
            </a:r>
          </a:p>
        </p:txBody>
      </p:sp>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p:nvPr>
        </p:nvSpPr>
        <p:spPr>
          <a:xfrm>
            <a:off x="762000" y="1905000"/>
            <a:ext cx="5334000" cy="3276600"/>
          </a:xfrm>
        </p:spPr>
        <p:txBody>
          <a:bodyPr/>
          <a:lstStyle>
            <a:lvl1pPr>
              <a:buNone/>
              <a:defRPr sz="2000" b="1"/>
            </a:lvl1pPr>
            <a:lvl2pPr marL="0" indent="-283464">
              <a:defRPr lang="en-US" sz="1800" kern="1200" dirty="0">
                <a:solidFill>
                  <a:schemeClr val="tx1"/>
                </a:solidFill>
                <a:latin typeface="+mn-lt"/>
                <a:ea typeface="+mn-ea"/>
                <a:cs typeface="+mn-cs"/>
              </a:defRPr>
            </a:lvl2pPr>
          </a:lstStyle>
          <a:p>
            <a:pPr lvl="0"/>
            <a:r>
              <a:rPr lang="en-US"/>
              <a:t>Click to edit Master text styles</a:t>
            </a:r>
          </a:p>
          <a:p>
            <a:pPr lvl="1"/>
            <a:r>
              <a:rPr lang="en-US"/>
              <a:t>Second level</a:t>
            </a:r>
          </a:p>
        </p:txBody>
      </p:sp>
      <p:sp>
        <p:nvSpPr>
          <p:cNvPr id="9" name="Picture Placeholder 13" descr="Picture placeholder">
            <a:extLst>
              <a:ext uri="{FF2B5EF4-FFF2-40B4-BE49-F238E27FC236}">
                <a16:creationId xmlns:a16="http://schemas.microsoft.com/office/drawing/2014/main" id="{827A95C0-AE8D-46E1-9EF9-64504CBEF99E}"/>
              </a:ext>
            </a:extLst>
          </p:cNvPr>
          <p:cNvSpPr>
            <a:spLocks noGrp="1"/>
          </p:cNvSpPr>
          <p:nvPr>
            <p:ph type="pic" sz="quarter" idx="14"/>
          </p:nvPr>
        </p:nvSpPr>
        <p:spPr>
          <a:xfrm>
            <a:off x="6858000" y="715963"/>
            <a:ext cx="4572000" cy="2362200"/>
          </a:xfrm>
          <a:solidFill>
            <a:schemeClr val="accent2">
              <a:lumMod val="75000"/>
            </a:schemeClr>
          </a:solidFill>
        </p:spPr>
        <p:txBody>
          <a:bodyPr>
            <a:normAutofit/>
          </a:bodyPr>
          <a:lstStyle>
            <a:lvl1pPr>
              <a:buNone/>
              <a:defRPr sz="1800"/>
            </a:lvl1pPr>
          </a:lstStyle>
          <a:p>
            <a:r>
              <a:rPr lang="en-US"/>
              <a:t>Click icon to add picture</a:t>
            </a:r>
            <a:endParaRPr lang="en-US" dirty="0"/>
          </a:p>
        </p:txBody>
      </p:sp>
      <p:sp>
        <p:nvSpPr>
          <p:cNvPr id="8" name="Picture Placeholder 13" descr="Picture placeholder">
            <a:extLst>
              <a:ext uri="{FF2B5EF4-FFF2-40B4-BE49-F238E27FC236}">
                <a16:creationId xmlns:a16="http://schemas.microsoft.com/office/drawing/2014/main" id="{89E410BA-B0FE-4F0E-8BE5-D33CC016635B}"/>
              </a:ext>
            </a:extLst>
          </p:cNvPr>
          <p:cNvSpPr>
            <a:spLocks noGrp="1"/>
          </p:cNvSpPr>
          <p:nvPr>
            <p:ph type="pic" sz="quarter" idx="13"/>
          </p:nvPr>
        </p:nvSpPr>
        <p:spPr>
          <a:xfrm>
            <a:off x="6858000" y="3444081"/>
            <a:ext cx="4572000" cy="2362200"/>
          </a:xfrm>
          <a:solidFill>
            <a:schemeClr val="accent2">
              <a:lumMod val="75000"/>
            </a:schemeClr>
          </a:solidFill>
        </p:spPr>
        <p:txBody>
          <a:bodyPr>
            <a:normAutofit/>
          </a:bodyPr>
          <a:lstStyle>
            <a:lvl1pPr>
              <a:buNone/>
              <a:defRPr sz="1800"/>
            </a:lvl1pPr>
          </a:lstStyle>
          <a:p>
            <a:r>
              <a:rPr lang="en-US"/>
              <a:t>Click icon to add picture</a:t>
            </a:r>
            <a:endParaRPr lang="en-US" dirty="0"/>
          </a:p>
        </p:txBody>
      </p:sp>
      <p:pic>
        <p:nvPicPr>
          <p:cNvPr id="3" name="Picture 2" descr="Chart, background pattern&#10;&#10;Description automatically generated">
            <a:extLst>
              <a:ext uri="{FF2B5EF4-FFF2-40B4-BE49-F238E27FC236}">
                <a16:creationId xmlns:a16="http://schemas.microsoft.com/office/drawing/2014/main" id="{B4F28166-FA93-42F3-90D5-A5BBE10D86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6150916"/>
            <a:ext cx="12192000" cy="710520"/>
          </a:xfrm>
          <a:prstGeom prst="rect">
            <a:avLst/>
          </a:prstGeom>
        </p:spPr>
      </p:pic>
    </p:spTree>
    <p:extLst>
      <p:ext uri="{BB962C8B-B14F-4D97-AF65-F5344CB8AC3E}">
        <p14:creationId xmlns:p14="http://schemas.microsoft.com/office/powerpoint/2010/main" val="1586680172"/>
      </p:ext>
    </p:extLst>
  </p:cSld>
  <p:clrMapOvr>
    <a:masterClrMapping/>
  </p:clrMapOvr>
  <p:extLst>
    <p:ext uri="{DCECCB84-F9BA-43D5-87BE-67443E8EF086}">
      <p15:sldGuideLst xmlns:p15="http://schemas.microsoft.com/office/powerpoint/2012/main">
        <p15:guide id="1" orient="horz" pos="3672"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ight Pattern Content">
    <p:bg>
      <p:bgRef idx="1001">
        <a:schemeClr val="bg1"/>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3A82FA-1F05-4BAB-8768-A4575B1AEA6A}"/>
              </a:ext>
            </a:extLst>
          </p:cNvPr>
          <p:cNvSpPr>
            <a:spLocks noGrp="1"/>
          </p:cNvSpPr>
          <p:nvPr>
            <p:ph type="title" hasCustomPrompt="1"/>
          </p:nvPr>
        </p:nvSpPr>
        <p:spPr>
          <a:xfrm>
            <a:off x="762000" y="715961"/>
            <a:ext cx="6477000" cy="1189038"/>
          </a:xfrm>
        </p:spPr>
        <p:txBody>
          <a:bodyPr vert="horz" lIns="91440" tIns="45720" rIns="91440" bIns="45720" rtlCol="0" anchor="t">
            <a:normAutofit/>
          </a:bodyPr>
          <a:lstStyle>
            <a:lvl1pPr>
              <a:defRPr lang="en-US" sz="4000" b="1">
                <a:solidFill>
                  <a:schemeClr val="accent2"/>
                </a:solidFill>
                <a:ea typeface="+mn-ea"/>
                <a:cs typeface="+mn-cs"/>
              </a:defRPr>
            </a:lvl1pPr>
          </a:lstStyle>
          <a:p>
            <a:pPr marL="0" lvl="0" indent="0">
              <a:spcBef>
                <a:spcPts val="1000"/>
              </a:spcBef>
              <a:buFont typeface="Arial" panose="020B0604020202020204" pitchFamily="34" charset="0"/>
            </a:pPr>
            <a:r>
              <a:rPr lang="en-US" dirty="0"/>
              <a:t>Click to edit Master text styles</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762000" y="1905000"/>
            <a:ext cx="6477000" cy="3276600"/>
          </a:xfrm>
        </p:spPr>
        <p:txBody>
          <a:bodyPr/>
          <a:lstStyle>
            <a:lvl1pPr>
              <a:buNone/>
              <a:defRPr sz="2000" b="1">
                <a:solidFill>
                  <a:schemeClr val="accent6">
                    <a:lumMod val="50000"/>
                  </a:schemeClr>
                </a:solidFill>
              </a:defRPr>
            </a:lvl1pPr>
            <a:lvl2pPr marL="0" indent="-283464">
              <a:defRPr lang="en-US" sz="1800" kern="1200" dirty="0">
                <a:solidFill>
                  <a:schemeClr val="tx1"/>
                </a:solidFill>
                <a:latin typeface="+mn-lt"/>
                <a:ea typeface="+mn-ea"/>
                <a:cs typeface="+mn-cs"/>
              </a:defRPr>
            </a:lvl2pPr>
          </a:lstStyle>
          <a:p>
            <a:pPr lvl="0"/>
            <a:r>
              <a:rPr lang="en-US"/>
              <a:t>Click to edit Master text styles</a:t>
            </a:r>
          </a:p>
          <a:p>
            <a:pPr lvl="1"/>
            <a:r>
              <a:rPr lang="en-US"/>
              <a:t>Second level</a:t>
            </a:r>
          </a:p>
        </p:txBody>
      </p:sp>
      <p:pic>
        <p:nvPicPr>
          <p:cNvPr id="2" name="Picture 1" descr="Chart, background pattern&#10;&#10;Description automatically generated">
            <a:extLst>
              <a:ext uri="{FF2B5EF4-FFF2-40B4-BE49-F238E27FC236}">
                <a16:creationId xmlns:a16="http://schemas.microsoft.com/office/drawing/2014/main" id="{570FCE13-E0EE-4C5A-BDB0-04E8FE4D216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7721600" y="-8164"/>
            <a:ext cx="4470400" cy="6877050"/>
          </a:xfrm>
          <a:prstGeom prst="rect">
            <a:avLst/>
          </a:prstGeom>
        </p:spPr>
      </p:pic>
    </p:spTree>
    <p:extLst>
      <p:ext uri="{BB962C8B-B14F-4D97-AF65-F5344CB8AC3E}">
        <p14:creationId xmlns:p14="http://schemas.microsoft.com/office/powerpoint/2010/main" val="1720726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Pattern Content">
    <p:bg>
      <p:bgPr>
        <a:solidFill>
          <a:schemeClr val="tx1"/>
        </a:solidFill>
        <a:effectLst/>
      </p:bgPr>
    </p:bg>
    <p:spTree>
      <p:nvGrpSpPr>
        <p:cNvPr id="1" name=""/>
        <p:cNvGrpSpPr/>
        <p:nvPr/>
      </p:nvGrpSpPr>
      <p:grpSpPr>
        <a:xfrm>
          <a:off x="0" y="0"/>
          <a:ext cx="0" cy="0"/>
          <a:chOff x="0" y="0"/>
          <a:chExt cx="0" cy="0"/>
        </a:xfrm>
      </p:grpSpPr>
      <p:pic>
        <p:nvPicPr>
          <p:cNvPr id="3" name="Picture 2" descr="Chart, background pattern&#10;&#10;Description automatically generated">
            <a:extLst>
              <a:ext uri="{FF2B5EF4-FFF2-40B4-BE49-F238E27FC236}">
                <a16:creationId xmlns:a16="http://schemas.microsoft.com/office/drawing/2014/main" id="{D02F07F5-7B28-4FAB-AE64-9567EE73DE5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1394" y="-14514"/>
            <a:ext cx="4470400" cy="6877050"/>
          </a:xfrm>
          <a:prstGeom prst="rect">
            <a:avLst/>
          </a:prstGeom>
        </p:spPr>
      </p:pic>
      <p:sp>
        <p:nvSpPr>
          <p:cNvPr id="2" name="Title 1">
            <a:extLst>
              <a:ext uri="{FF2B5EF4-FFF2-40B4-BE49-F238E27FC236}">
                <a16:creationId xmlns:a16="http://schemas.microsoft.com/office/drawing/2014/main" id="{13E3504F-F7AC-4961-8027-04414EA28A76}"/>
              </a:ext>
            </a:extLst>
          </p:cNvPr>
          <p:cNvSpPr>
            <a:spLocks noGrp="1"/>
          </p:cNvSpPr>
          <p:nvPr>
            <p:ph type="title"/>
          </p:nvPr>
        </p:nvSpPr>
        <p:spPr>
          <a:xfrm>
            <a:off x="5199742" y="715961"/>
            <a:ext cx="6477000" cy="1189037"/>
          </a:xfrm>
        </p:spPr>
        <p:txBody>
          <a:bodyPr vert="horz" lIns="91440" tIns="45720" rIns="91440" bIns="45720" rtlCol="0" anchor="t">
            <a:normAutofit/>
          </a:bodyPr>
          <a:lstStyle>
            <a:lvl1pPr>
              <a:defRPr lang="en-US" sz="4000" b="1" i="0" cap="none" spc="-50" baseline="0">
                <a:ln w="3175">
                  <a:noFill/>
                </a:ln>
                <a:solidFill>
                  <a:schemeClr val="accent2"/>
                </a:solidFill>
                <a:effectLst/>
                <a:ea typeface="+mn-ea"/>
                <a:cs typeface="Segoe UI" pitchFamily="34" charset="0"/>
              </a:defRPr>
            </a:lvl1pPr>
          </a:lstStyle>
          <a:p>
            <a:pPr marL="0" lvl="0" indent="0">
              <a:spcBef>
                <a:spcPts val="1000"/>
              </a:spcBef>
              <a:buFont typeface="Arial" panose="020B0604020202020204" pitchFamily="34" charset="0"/>
            </a:pPr>
            <a:r>
              <a:rPr lang="en-US"/>
              <a:t>Click to edit Master title style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5199743" y="1905000"/>
            <a:ext cx="6477000" cy="3276600"/>
          </a:xfrm>
        </p:spPr>
        <p:txBody>
          <a:bodyPr/>
          <a:lstStyle>
            <a:lvl1pPr>
              <a:buNone/>
              <a:defRPr sz="2000" b="1">
                <a:solidFill>
                  <a:schemeClr val="accent6">
                    <a:lumMod val="50000"/>
                  </a:schemeClr>
                </a:solidFill>
              </a:defRPr>
            </a:lvl1pPr>
            <a:lvl2pPr marL="283464" indent="-283464">
              <a:spcBef>
                <a:spcPts val="1900"/>
              </a:spcBef>
              <a:defRPr lang="en-US" sz="1800" kern="1200" dirty="0">
                <a:solidFill>
                  <a:schemeClr val="bg1"/>
                </a:solidFill>
                <a:latin typeface="+mn-lt"/>
                <a:ea typeface="+mn-ea"/>
                <a:cs typeface="+mn-cs"/>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8987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08"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accent2"/>
        </a:solidFill>
        <a:effectLst/>
      </p:bgPr>
    </p:bg>
    <p:spTree>
      <p:nvGrpSpPr>
        <p:cNvPr id="1" name=""/>
        <p:cNvGrpSpPr/>
        <p:nvPr/>
      </p:nvGrpSpPr>
      <p:grpSpPr>
        <a:xfrm>
          <a:off x="0" y="0"/>
          <a:ext cx="0" cy="0"/>
          <a:chOff x="0" y="0"/>
          <a:chExt cx="0" cy="0"/>
        </a:xfrm>
      </p:grpSpPr>
      <p:pic>
        <p:nvPicPr>
          <p:cNvPr id="3" name="Picture 2" descr="Shape, arrow&#10;&#10;Description automatically generated">
            <a:extLst>
              <a:ext uri="{FF2B5EF4-FFF2-40B4-BE49-F238E27FC236}">
                <a16:creationId xmlns:a16="http://schemas.microsoft.com/office/drawing/2014/main" id="{028401E1-3B09-44F5-B61D-E811BC24E22A}"/>
              </a:ext>
            </a:extLst>
          </p:cNvPr>
          <p:cNvPicPr>
            <a:picLocks noChangeAspect="1"/>
          </p:cNvPicPr>
          <p:nvPr userDrawn="1"/>
        </p:nvPicPr>
        <p:blipFill rotWithShape="1">
          <a:blip r:embed="rId2">
            <a:alphaModFix amt="35000"/>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95467"/>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r>
              <a:rPr lang="en-US"/>
              <a:t>Section title with border</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spTree>
    <p:extLst>
      <p:ext uri="{BB962C8B-B14F-4D97-AF65-F5344CB8AC3E}">
        <p14:creationId xmlns:p14="http://schemas.microsoft.com/office/powerpoint/2010/main" val="3240882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ttom Pattern Black">
    <p:bg>
      <p:bgPr>
        <a:solidFill>
          <a:schemeClr val="accent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724906-4405-47F4-B533-7291B003B0A2}"/>
              </a:ext>
            </a:extLst>
          </p:cNvPr>
          <p:cNvSpPr>
            <a:spLocks noGrp="1"/>
          </p:cNvSpPr>
          <p:nvPr>
            <p:ph type="title" hasCustomPrompt="1"/>
          </p:nvPr>
        </p:nvSpPr>
        <p:spPr>
          <a:xfrm>
            <a:off x="1525301" y="1995467"/>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accent2"/>
                </a:solidFill>
                <a:effectLst/>
                <a:latin typeface="+mj-lt"/>
                <a:ea typeface="+mn-ea"/>
                <a:cs typeface="Segoe UI" pitchFamily="34" charset="0"/>
              </a:defRPr>
            </a:lvl1pPr>
          </a:lstStyle>
          <a:p>
            <a:pPr lvl="0"/>
            <a:r>
              <a:rPr lang="en-US" dirty="0"/>
              <a:t>Click to edit Master text styles</a:t>
            </a:r>
          </a:p>
        </p:txBody>
      </p:sp>
      <p:sp>
        <p:nvSpPr>
          <p:cNvPr id="14" name="Text Placeholder 4">
            <a:extLst>
              <a:ext uri="{FF2B5EF4-FFF2-40B4-BE49-F238E27FC236}">
                <a16:creationId xmlns:a16="http://schemas.microsoft.com/office/drawing/2014/main" id="{1EEF53A4-35A6-4E43-B220-67DA381C5910}"/>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accent6">
                    <a:lumMod val="50000"/>
                  </a:schemeClr>
                </a:solidFill>
                <a:latin typeface="+mn-lt"/>
                <a:ea typeface="+mn-ea"/>
                <a:cs typeface="+mn-cs"/>
              </a:defRPr>
            </a:lvl1pPr>
          </a:lstStyle>
          <a:p>
            <a:pPr lvl="0"/>
            <a:r>
              <a:rPr lang="en-US"/>
              <a:t>Insert content here</a:t>
            </a:r>
          </a:p>
        </p:txBody>
      </p:sp>
      <p:pic>
        <p:nvPicPr>
          <p:cNvPr id="2" name="Picture 1" descr="Chart, background pattern&#10;&#10;Description automatically generated">
            <a:extLst>
              <a:ext uri="{FF2B5EF4-FFF2-40B4-BE49-F238E27FC236}">
                <a16:creationId xmlns:a16="http://schemas.microsoft.com/office/drawing/2014/main" id="{F2674189-311A-4AD6-ACED-1AF38642799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6150916"/>
            <a:ext cx="12192000" cy="710520"/>
          </a:xfrm>
          <a:prstGeom prst="rect">
            <a:avLst/>
          </a:prstGeom>
        </p:spPr>
      </p:pic>
    </p:spTree>
    <p:extLst>
      <p:ext uri="{BB962C8B-B14F-4D97-AF65-F5344CB8AC3E}">
        <p14:creationId xmlns:p14="http://schemas.microsoft.com/office/powerpoint/2010/main" val="495523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ttom Pattern blue">
    <p:bg>
      <p:bgPr>
        <a:solidFill>
          <a:schemeClr val="accent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C00585D-E155-409A-899A-29BDF4E57FD3}"/>
              </a:ext>
            </a:extLst>
          </p:cNvPr>
          <p:cNvSpPr>
            <a:spLocks noGrp="1"/>
          </p:cNvSpPr>
          <p:nvPr>
            <p:ph type="title" hasCustomPrompt="1"/>
          </p:nvPr>
        </p:nvSpPr>
        <p:spPr>
          <a:xfrm>
            <a:off x="762000" y="716577"/>
            <a:ext cx="10668000" cy="615553"/>
          </a:xfrm>
          <a:noFill/>
        </p:spPr>
        <p:txBody>
          <a:bodyPr wrap="square" lIns="0" tIns="0" rIns="0" bIns="0" anchor="b" anchorCtr="0">
            <a:noAutofit/>
          </a:bodyPr>
          <a:lstStyle>
            <a:lvl1pPr algn="l" defTabSz="932742" rtl="0" eaLnBrk="1" latinLnBrk="0" hangingPunct="1">
              <a:lnSpc>
                <a:spcPct val="100000"/>
              </a:lnSpc>
              <a:spcBef>
                <a:spcPct val="0"/>
              </a:spcBef>
              <a:buNone/>
              <a:defRPr lang="en-US" sz="4000" b="1" i="0" kern="1200" cap="none" spc="-50" baseline="0" dirty="0">
                <a:ln w="3175">
                  <a:noFill/>
                </a:ln>
                <a:solidFill>
                  <a:schemeClr val="accent2"/>
                </a:solidFill>
                <a:effectLst/>
                <a:latin typeface="+mj-lt"/>
                <a:ea typeface="+mn-ea"/>
                <a:cs typeface="Segoe UI" pitchFamily="34" charset="0"/>
              </a:defRPr>
            </a:lvl1pPr>
          </a:lstStyle>
          <a:p>
            <a:pPr lvl="0"/>
            <a:r>
              <a:rPr lang="en-US" dirty="0"/>
              <a:t>Click to edit Master text styles</a:t>
            </a:r>
          </a:p>
        </p:txBody>
      </p:sp>
      <p:sp>
        <p:nvSpPr>
          <p:cNvPr id="5" name="Text Placeholder 4">
            <a:extLst>
              <a:ext uri="{FF2B5EF4-FFF2-40B4-BE49-F238E27FC236}">
                <a16:creationId xmlns:a16="http://schemas.microsoft.com/office/drawing/2014/main" id="{2D944D9B-AA15-4DB5-AE58-0FA514F6FE87}"/>
              </a:ext>
            </a:extLst>
          </p:cNvPr>
          <p:cNvSpPr>
            <a:spLocks noGrp="1"/>
          </p:cNvSpPr>
          <p:nvPr>
            <p:ph type="body" sz="quarter" idx="13" hasCustomPrompt="1"/>
          </p:nvPr>
        </p:nvSpPr>
        <p:spPr>
          <a:xfrm>
            <a:off x="762000" y="1790699"/>
            <a:ext cx="10668000" cy="685800"/>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800" kern="1200" dirty="0">
                <a:solidFill>
                  <a:schemeClr val="accent6">
                    <a:lumMod val="50000"/>
                  </a:schemeClr>
                </a:solidFill>
                <a:latin typeface="+mn-lt"/>
                <a:ea typeface="+mn-ea"/>
                <a:cs typeface="+mn-cs"/>
              </a:defRPr>
            </a:lvl1pPr>
          </a:lstStyle>
          <a:p>
            <a:pPr lvl="0"/>
            <a:r>
              <a:rPr lang="en-US" dirty="0"/>
              <a:t>Insert content here</a:t>
            </a:r>
          </a:p>
        </p:txBody>
      </p:sp>
      <p:pic>
        <p:nvPicPr>
          <p:cNvPr id="2" name="Picture 1" descr="Chart, background pattern&#10;&#10;Description automatically generated">
            <a:extLst>
              <a:ext uri="{FF2B5EF4-FFF2-40B4-BE49-F238E27FC236}">
                <a16:creationId xmlns:a16="http://schemas.microsoft.com/office/drawing/2014/main" id="{75AA916B-1CCB-46CB-9D3B-BAF329AD02F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6150916"/>
            <a:ext cx="12192000" cy="710520"/>
          </a:xfrm>
          <a:prstGeom prst="rect">
            <a:avLst/>
          </a:prstGeom>
        </p:spPr>
      </p:pic>
    </p:spTree>
    <p:extLst>
      <p:ext uri="{BB962C8B-B14F-4D97-AF65-F5344CB8AC3E}">
        <p14:creationId xmlns:p14="http://schemas.microsoft.com/office/powerpoint/2010/main" val="2499009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rt Art">
    <p:bg>
      <p:bgPr>
        <a:solidFill>
          <a:schemeClr val="accent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858EEFF-117E-4B86-B6B2-CD8F71AA8C4A}"/>
              </a:ext>
            </a:extLst>
          </p:cNvPr>
          <p:cNvSpPr>
            <a:spLocks noGrp="1"/>
          </p:cNvSpPr>
          <p:nvPr>
            <p:ph type="title" hasCustomPrompt="1"/>
          </p:nvPr>
        </p:nvSpPr>
        <p:spPr>
          <a:xfrm>
            <a:off x="762000" y="716577"/>
            <a:ext cx="10668000" cy="615553"/>
          </a:xfrm>
          <a:noFill/>
        </p:spPr>
        <p:txBody>
          <a:bodyPr wrap="square" lIns="0" tIns="0" rIns="0" bIns="0" anchor="b" anchorCtr="0">
            <a:spAutoFit/>
          </a:bodyPr>
          <a:lstStyle>
            <a:lvl1pPr algn="l" defTabSz="932742" rtl="0" eaLnBrk="1" latinLnBrk="0" hangingPunct="1">
              <a:lnSpc>
                <a:spcPct val="100000"/>
              </a:lnSpc>
              <a:spcBef>
                <a:spcPct val="0"/>
              </a:spcBef>
              <a:buNone/>
              <a:defRPr lang="en-US" sz="4000" b="1" i="0" kern="1200" cap="none" spc="-50" baseline="0" dirty="0">
                <a:ln w="3175">
                  <a:noFill/>
                </a:ln>
                <a:solidFill>
                  <a:schemeClr val="accent2"/>
                </a:solidFill>
                <a:effectLst/>
                <a:latin typeface="+mj-lt"/>
                <a:ea typeface="+mn-ea"/>
                <a:cs typeface="Segoe UI" pitchFamily="34" charset="0"/>
              </a:defRPr>
            </a:lvl1pPr>
          </a:lstStyle>
          <a:p>
            <a:pPr lvl="0"/>
            <a:r>
              <a:rPr lang="en-US" dirty="0"/>
              <a:t>Click to edit Master text styles</a:t>
            </a:r>
          </a:p>
        </p:txBody>
      </p:sp>
      <p:sp>
        <p:nvSpPr>
          <p:cNvPr id="19" name="Text Placeholder 4">
            <a:extLst>
              <a:ext uri="{FF2B5EF4-FFF2-40B4-BE49-F238E27FC236}">
                <a16:creationId xmlns:a16="http://schemas.microsoft.com/office/drawing/2014/main" id="{3E65ED86-A26C-479A-8393-0BFDCBCD43F2}"/>
              </a:ext>
            </a:extLst>
          </p:cNvPr>
          <p:cNvSpPr>
            <a:spLocks noGrp="1"/>
          </p:cNvSpPr>
          <p:nvPr>
            <p:ph type="body" sz="quarter" idx="13" hasCustomPrompt="1"/>
          </p:nvPr>
        </p:nvSpPr>
        <p:spPr>
          <a:xfrm>
            <a:off x="762000" y="1783952"/>
            <a:ext cx="10668000" cy="1111648"/>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800" kern="1200" dirty="0">
                <a:solidFill>
                  <a:schemeClr val="accent6">
                    <a:lumMod val="50000"/>
                  </a:schemeClr>
                </a:solidFill>
                <a:latin typeface="+mn-lt"/>
                <a:ea typeface="+mn-ea"/>
                <a:cs typeface="+mn-cs"/>
              </a:defRPr>
            </a:lvl1pPr>
          </a:lstStyle>
          <a:p>
            <a:pPr lvl="0"/>
            <a:r>
              <a:rPr lang="en-US"/>
              <a:t>Insert content here</a:t>
            </a:r>
          </a:p>
        </p:txBody>
      </p:sp>
      <p:sp>
        <p:nvSpPr>
          <p:cNvPr id="16" name="Picture Placeholder 15" descr="Picture placeholder">
            <a:extLst>
              <a:ext uri="{FF2B5EF4-FFF2-40B4-BE49-F238E27FC236}">
                <a16:creationId xmlns:a16="http://schemas.microsoft.com/office/drawing/2014/main" id="{FE42B32E-80DC-4AC0-B306-CE8E5CCD934F}"/>
              </a:ext>
            </a:extLst>
          </p:cNvPr>
          <p:cNvSpPr>
            <a:spLocks noGrp="1"/>
          </p:cNvSpPr>
          <p:nvPr>
            <p:ph type="pic" sz="quarter" idx="14"/>
          </p:nvPr>
        </p:nvSpPr>
        <p:spPr>
          <a:xfrm>
            <a:off x="2024063" y="3232150"/>
            <a:ext cx="1308100" cy="1309688"/>
          </a:xfrm>
          <a:solidFill>
            <a:schemeClr val="accent1">
              <a:lumMod val="90000"/>
            </a:schemeClr>
          </a:solidFill>
        </p:spPr>
        <p:txBody>
          <a:bodyPr>
            <a:normAutofit/>
          </a:bodyPr>
          <a:lstStyle>
            <a:lvl1pPr>
              <a:buNone/>
              <a:defRPr sz="1200"/>
            </a:lvl1pPr>
          </a:lstStyle>
          <a:p>
            <a:r>
              <a:rPr lang="en-US"/>
              <a:t>Click icon to add picture</a:t>
            </a:r>
            <a:endParaRPr lang="en-US" dirty="0"/>
          </a:p>
        </p:txBody>
      </p:sp>
      <p:sp>
        <p:nvSpPr>
          <p:cNvPr id="22" name="Text Placeholder 21">
            <a:extLst>
              <a:ext uri="{FF2B5EF4-FFF2-40B4-BE49-F238E27FC236}">
                <a16:creationId xmlns:a16="http://schemas.microsoft.com/office/drawing/2014/main" id="{CC31B5EA-A920-4B2A-8F05-3C688980E26F}"/>
              </a:ext>
            </a:extLst>
          </p:cNvPr>
          <p:cNvSpPr>
            <a:spLocks noGrp="1"/>
          </p:cNvSpPr>
          <p:nvPr>
            <p:ph type="body" sz="quarter" idx="17"/>
          </p:nvPr>
        </p:nvSpPr>
        <p:spPr>
          <a:xfrm>
            <a:off x="1223963" y="4943475"/>
            <a:ext cx="2908300" cy="968375"/>
          </a:xfrm>
        </p:spPr>
        <p:txBody>
          <a:bodyPr>
            <a:noAutofit/>
          </a:bodyPr>
          <a:lstStyle>
            <a:lvl1pPr algn="ctr">
              <a:defRPr sz="1400">
                <a:solidFill>
                  <a:schemeClr val="accent6">
                    <a:lumMod val="50000"/>
                  </a:schemeClr>
                </a:solidFill>
              </a:defRPr>
            </a:lvl1pPr>
            <a:lvl2pPr>
              <a:defRPr sz="1400">
                <a:solidFill>
                  <a:schemeClr val="accent6">
                    <a:lumMod val="50000"/>
                  </a:schemeClr>
                </a:solidFill>
              </a:defRPr>
            </a:lvl2pPr>
            <a:lvl3pPr>
              <a:defRPr sz="1400">
                <a:solidFill>
                  <a:schemeClr val="accent6">
                    <a:lumMod val="50000"/>
                  </a:schemeClr>
                </a:solidFill>
              </a:defRPr>
            </a:lvl3pPr>
            <a:lvl4pPr>
              <a:defRPr sz="1400">
                <a:solidFill>
                  <a:schemeClr val="accent6">
                    <a:lumMod val="50000"/>
                  </a:schemeClr>
                </a:solidFill>
              </a:defRPr>
            </a:lvl4pPr>
            <a:lvl5pPr>
              <a:defRPr sz="1400">
                <a:solidFill>
                  <a:schemeClr val="accent6">
                    <a:lumMod val="50000"/>
                  </a:schemeClr>
                </a:solidFill>
              </a:defRPr>
            </a:lvl5pPr>
          </a:lstStyle>
          <a:p>
            <a:pPr lvl="0"/>
            <a:r>
              <a:rPr lang="en-US"/>
              <a:t>Click to edit Master text styles</a:t>
            </a:r>
          </a:p>
        </p:txBody>
      </p:sp>
      <p:sp>
        <p:nvSpPr>
          <p:cNvPr id="20" name="Picture Placeholder 15" descr="Picture placeholder">
            <a:extLst>
              <a:ext uri="{FF2B5EF4-FFF2-40B4-BE49-F238E27FC236}">
                <a16:creationId xmlns:a16="http://schemas.microsoft.com/office/drawing/2014/main" id="{A4E97807-A99D-4012-BE47-7B3C54B502FA}"/>
              </a:ext>
            </a:extLst>
          </p:cNvPr>
          <p:cNvSpPr>
            <a:spLocks noGrp="1"/>
          </p:cNvSpPr>
          <p:nvPr>
            <p:ph type="pic" sz="quarter" idx="15"/>
          </p:nvPr>
        </p:nvSpPr>
        <p:spPr>
          <a:xfrm>
            <a:off x="5442311" y="3248540"/>
            <a:ext cx="1308100" cy="1309688"/>
          </a:xfrm>
          <a:solidFill>
            <a:schemeClr val="accent1">
              <a:lumMod val="90000"/>
            </a:schemeClr>
          </a:solidFill>
        </p:spPr>
        <p:txBody>
          <a:bodyPr>
            <a:normAutofit/>
          </a:bodyPr>
          <a:lstStyle>
            <a:lvl1pPr>
              <a:buNone/>
              <a:defRPr sz="1200"/>
            </a:lvl1pPr>
          </a:lstStyle>
          <a:p>
            <a:r>
              <a:rPr lang="en-US"/>
              <a:t>Click icon to add picture</a:t>
            </a:r>
            <a:endParaRPr lang="en-US" dirty="0"/>
          </a:p>
        </p:txBody>
      </p:sp>
      <p:sp>
        <p:nvSpPr>
          <p:cNvPr id="23" name="Text Placeholder 21">
            <a:extLst>
              <a:ext uri="{FF2B5EF4-FFF2-40B4-BE49-F238E27FC236}">
                <a16:creationId xmlns:a16="http://schemas.microsoft.com/office/drawing/2014/main" id="{C073AF55-A66A-4112-A82D-E09A3D14EDBE}"/>
              </a:ext>
            </a:extLst>
          </p:cNvPr>
          <p:cNvSpPr>
            <a:spLocks noGrp="1"/>
          </p:cNvSpPr>
          <p:nvPr>
            <p:ph type="body" sz="quarter" idx="18"/>
          </p:nvPr>
        </p:nvSpPr>
        <p:spPr>
          <a:xfrm>
            <a:off x="4641850" y="4943475"/>
            <a:ext cx="2908300" cy="968375"/>
          </a:xfrm>
        </p:spPr>
        <p:txBody>
          <a:bodyPr>
            <a:noAutofit/>
          </a:bodyPr>
          <a:lstStyle>
            <a:lvl1pPr algn="ctr">
              <a:defRPr sz="1400">
                <a:solidFill>
                  <a:schemeClr val="accent6">
                    <a:lumMod val="50000"/>
                  </a:schemeClr>
                </a:solidFill>
              </a:defRPr>
            </a:lvl1pPr>
            <a:lvl2pPr>
              <a:defRPr sz="1400">
                <a:solidFill>
                  <a:schemeClr val="accent6">
                    <a:lumMod val="50000"/>
                  </a:schemeClr>
                </a:solidFill>
              </a:defRPr>
            </a:lvl2pPr>
            <a:lvl3pPr>
              <a:defRPr sz="1400">
                <a:solidFill>
                  <a:schemeClr val="accent6">
                    <a:lumMod val="50000"/>
                  </a:schemeClr>
                </a:solidFill>
              </a:defRPr>
            </a:lvl3pPr>
            <a:lvl4pPr>
              <a:defRPr sz="1400">
                <a:solidFill>
                  <a:schemeClr val="accent6">
                    <a:lumMod val="50000"/>
                  </a:schemeClr>
                </a:solidFill>
              </a:defRPr>
            </a:lvl4pPr>
            <a:lvl5pPr>
              <a:defRPr sz="1400">
                <a:solidFill>
                  <a:schemeClr val="accent6">
                    <a:lumMod val="50000"/>
                  </a:schemeClr>
                </a:solidFill>
              </a:defRPr>
            </a:lvl5pPr>
          </a:lstStyle>
          <a:p>
            <a:pPr lvl="0"/>
            <a:r>
              <a:rPr lang="en-US"/>
              <a:t>Click to edit Master text styles</a:t>
            </a:r>
          </a:p>
        </p:txBody>
      </p:sp>
      <p:sp>
        <p:nvSpPr>
          <p:cNvPr id="21" name="Picture Placeholder 15" descr="Picture placeholder">
            <a:extLst>
              <a:ext uri="{FF2B5EF4-FFF2-40B4-BE49-F238E27FC236}">
                <a16:creationId xmlns:a16="http://schemas.microsoft.com/office/drawing/2014/main" id="{31025974-D850-4FC0-B6B0-BBF7DFCE1ECE}"/>
              </a:ext>
            </a:extLst>
          </p:cNvPr>
          <p:cNvSpPr>
            <a:spLocks noGrp="1"/>
          </p:cNvSpPr>
          <p:nvPr>
            <p:ph type="pic" sz="quarter" idx="16"/>
          </p:nvPr>
        </p:nvSpPr>
        <p:spPr>
          <a:xfrm>
            <a:off x="8859074" y="3232150"/>
            <a:ext cx="1308100" cy="1309688"/>
          </a:xfrm>
          <a:solidFill>
            <a:schemeClr val="accent1">
              <a:lumMod val="90000"/>
            </a:schemeClr>
          </a:solidFill>
        </p:spPr>
        <p:txBody>
          <a:bodyPr>
            <a:normAutofit/>
          </a:bodyPr>
          <a:lstStyle>
            <a:lvl1pPr>
              <a:buNone/>
              <a:defRPr sz="1200"/>
            </a:lvl1pPr>
          </a:lstStyle>
          <a:p>
            <a:r>
              <a:rPr lang="en-US"/>
              <a:t>Click icon to add picture</a:t>
            </a:r>
            <a:endParaRPr lang="en-US" dirty="0"/>
          </a:p>
        </p:txBody>
      </p:sp>
      <p:sp>
        <p:nvSpPr>
          <p:cNvPr id="24" name="Text Placeholder 21">
            <a:extLst>
              <a:ext uri="{FF2B5EF4-FFF2-40B4-BE49-F238E27FC236}">
                <a16:creationId xmlns:a16="http://schemas.microsoft.com/office/drawing/2014/main" id="{CBC8787E-EB24-4D42-8555-6C6C11DD51B3}"/>
              </a:ext>
            </a:extLst>
          </p:cNvPr>
          <p:cNvSpPr>
            <a:spLocks noGrp="1"/>
          </p:cNvSpPr>
          <p:nvPr>
            <p:ph type="body" sz="quarter" idx="19"/>
          </p:nvPr>
        </p:nvSpPr>
        <p:spPr>
          <a:xfrm>
            <a:off x="8059737" y="4943475"/>
            <a:ext cx="2908300" cy="968375"/>
          </a:xfrm>
        </p:spPr>
        <p:txBody>
          <a:bodyPr>
            <a:noAutofit/>
          </a:bodyPr>
          <a:lstStyle>
            <a:lvl1pPr algn="ctr">
              <a:defRPr sz="1400">
                <a:solidFill>
                  <a:schemeClr val="accent6">
                    <a:lumMod val="50000"/>
                  </a:schemeClr>
                </a:solidFill>
              </a:defRPr>
            </a:lvl1pPr>
            <a:lvl2pPr>
              <a:defRPr sz="1400">
                <a:solidFill>
                  <a:schemeClr val="accent6">
                    <a:lumMod val="50000"/>
                  </a:schemeClr>
                </a:solidFill>
              </a:defRPr>
            </a:lvl2pPr>
            <a:lvl3pPr>
              <a:defRPr sz="1400">
                <a:solidFill>
                  <a:schemeClr val="accent6">
                    <a:lumMod val="50000"/>
                  </a:schemeClr>
                </a:solidFill>
              </a:defRPr>
            </a:lvl3pPr>
            <a:lvl4pPr>
              <a:defRPr sz="1400">
                <a:solidFill>
                  <a:schemeClr val="accent6">
                    <a:lumMod val="50000"/>
                  </a:schemeClr>
                </a:solidFill>
              </a:defRPr>
            </a:lvl4pPr>
            <a:lvl5pPr>
              <a:defRPr sz="1400">
                <a:solidFill>
                  <a:schemeClr val="accent6">
                    <a:lumMod val="50000"/>
                  </a:schemeClr>
                </a:solidFill>
              </a:defRPr>
            </a:lvl5pPr>
          </a:lstStyle>
          <a:p>
            <a:pPr lvl="0"/>
            <a:r>
              <a:rPr lang="en-US"/>
              <a:t>Click to edit Master text styles</a:t>
            </a:r>
          </a:p>
        </p:txBody>
      </p:sp>
    </p:spTree>
    <p:extLst>
      <p:ext uri="{BB962C8B-B14F-4D97-AF65-F5344CB8AC3E}">
        <p14:creationId xmlns:p14="http://schemas.microsoft.com/office/powerpoint/2010/main" val="1422917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defRPr>
            </a:lvl1pPr>
          </a:lstStyle>
          <a:p>
            <a:fld id="{1D364696-E1F3-49EF-AEC8-730A16D9A23F}" type="datetimeFigureOut">
              <a:rPr lang="en-US" altLang="en-US" smtClean="0"/>
              <a:pPr/>
              <a:t>10/20/2025</a:t>
            </a:fld>
            <a:endParaRPr lang="en-US"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defRPr>
            </a:lvl1pPr>
          </a:lstStyle>
          <a:p>
            <a:endParaRPr lang="en-US"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defRPr>
            </a:lvl1pPr>
          </a:lstStyle>
          <a:p>
            <a:fld id="{8402A1B0-4691-41D9-84E0-69D594EAA3FE}" type="slidenum">
              <a:rPr lang="en-US" altLang="en-US" smtClean="0"/>
              <a:pPr/>
              <a:t>‹#›</a:t>
            </a:fld>
            <a:endParaRPr lang="en-US" altLang="en-US" dirty="0"/>
          </a:p>
        </p:txBody>
      </p:sp>
    </p:spTree>
    <p:extLst>
      <p:ext uri="{BB962C8B-B14F-4D97-AF65-F5344CB8AC3E}">
        <p14:creationId xmlns:p14="http://schemas.microsoft.com/office/powerpoint/2010/main" val="3429690444"/>
      </p:ext>
    </p:extLst>
  </p:cSld>
  <p:clrMap bg1="dk1" tx1="lt1" bg2="dk2" tx2="lt2" accent1="accent1" accent2="accent2" accent3="accent3" accent4="accent4" accent5="accent5" accent6="accent6" hlink="hlink" folHlink="folHlink"/>
  <p:sldLayoutIdLst>
    <p:sldLayoutId id="2147483689" r:id="rId1"/>
    <p:sldLayoutId id="2147483688" r:id="rId2"/>
    <p:sldLayoutId id="2147483702" r:id="rId3"/>
    <p:sldLayoutId id="2147483699" r:id="rId4"/>
    <p:sldLayoutId id="2147483701" r:id="rId5"/>
    <p:sldLayoutId id="2147483700" r:id="rId6"/>
    <p:sldLayoutId id="2147483690" r:id="rId7"/>
    <p:sldLayoutId id="2147483704" r:id="rId8"/>
    <p:sldLayoutId id="2147483691" r:id="rId9"/>
    <p:sldLayoutId id="2147483694"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283464" indent="-283464" algn="l" defTabSz="914400" rtl="0" eaLnBrk="1" latinLnBrk="0" hangingPunct="1">
        <a:lnSpc>
          <a:spcPct val="90000"/>
        </a:lnSpc>
        <a:spcBef>
          <a:spcPts val="8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D2DB031-9003-4F74-A88F-FE2A2ABABC72}"/>
              </a:ext>
            </a:extLst>
          </p:cNvPr>
          <p:cNvSpPr>
            <a:spLocks noGrp="1" noChangeArrowheads="1"/>
          </p:cNvSpPr>
          <p:nvPr>
            <p:ph type="ctrTitle" idx="4294967295"/>
          </p:nvPr>
        </p:nvSpPr>
        <p:spPr>
          <a:xfrm>
            <a:off x="3688839" y="0"/>
            <a:ext cx="7528560" cy="4203700"/>
          </a:xfrm>
        </p:spPr>
        <p:txBody>
          <a:bodyPr anchor="ctr">
            <a:noAutofit/>
          </a:bodyPr>
          <a:lstStyle/>
          <a:p>
            <a:pPr eaLnBrk="1" hangingPunct="1"/>
            <a:r>
              <a:rPr lang="en-US" altLang="en-US" sz="6000" b="1" dirty="0">
                <a:solidFill>
                  <a:schemeClr val="accent2"/>
                </a:solidFill>
              </a:rPr>
              <a:t>At the Breaking Point: The AIAN Head Start Workforce Crisis</a:t>
            </a:r>
            <a:endParaRPr lang="en-US" altLang="en-US" sz="6000" b="1" dirty="0">
              <a:solidFill>
                <a:schemeClr val="accent2"/>
              </a:solidFill>
              <a:latin typeface="+mn-lt"/>
            </a:endParaRPr>
          </a:p>
        </p:txBody>
      </p:sp>
      <p:pic>
        <p:nvPicPr>
          <p:cNvPr id="3" name="Picture 2" descr="A beaded necklace with blue and red beads&#10;&#10;AI-generated content may be incorrect.">
            <a:extLst>
              <a:ext uri="{FF2B5EF4-FFF2-40B4-BE49-F238E27FC236}">
                <a16:creationId xmlns:a16="http://schemas.microsoft.com/office/drawing/2014/main" id="{57AD3A29-08D0-BE57-B877-3BF186D71A08}"/>
              </a:ext>
            </a:extLst>
          </p:cNvPr>
          <p:cNvPicPr>
            <a:picLocks noChangeAspect="1"/>
          </p:cNvPicPr>
          <p:nvPr/>
        </p:nvPicPr>
        <p:blipFill>
          <a:blip r:embed="rId3"/>
          <a:stretch>
            <a:fillRect/>
          </a:stretch>
        </p:blipFill>
        <p:spPr>
          <a:xfrm>
            <a:off x="10242799" y="222201"/>
            <a:ext cx="1949201" cy="2089199"/>
          </a:xfrm>
          <a:prstGeom prst="rect">
            <a:avLst/>
          </a:prstGeom>
        </p:spPr>
      </p:pic>
      <p:sp>
        <p:nvSpPr>
          <p:cNvPr id="2" name="TextBox 1">
            <a:extLst>
              <a:ext uri="{FF2B5EF4-FFF2-40B4-BE49-F238E27FC236}">
                <a16:creationId xmlns:a16="http://schemas.microsoft.com/office/drawing/2014/main" id="{6B4C6754-DA30-526A-F2B8-2C079A0AE3C2}"/>
              </a:ext>
            </a:extLst>
          </p:cNvPr>
          <p:cNvSpPr txBox="1"/>
          <p:nvPr/>
        </p:nvSpPr>
        <p:spPr>
          <a:xfrm>
            <a:off x="3688839" y="4010025"/>
            <a:ext cx="8198361" cy="1938992"/>
          </a:xfrm>
          <a:prstGeom prst="rect">
            <a:avLst/>
          </a:prstGeom>
          <a:noFill/>
        </p:spPr>
        <p:txBody>
          <a:bodyPr wrap="square" rtlCol="0">
            <a:spAutoFit/>
          </a:bodyPr>
          <a:lstStyle/>
          <a:p>
            <a:r>
              <a:rPr lang="en-US" sz="2400" dirty="0">
                <a:solidFill>
                  <a:schemeClr val="bg1"/>
                </a:solidFill>
              </a:rPr>
              <a:t>Stabilizing the Tribal early childhood workforce</a:t>
            </a:r>
          </a:p>
          <a:p>
            <a:endParaRPr lang="en-US" sz="2400" dirty="0">
              <a:solidFill>
                <a:schemeClr val="bg1"/>
              </a:solidFill>
            </a:endParaRPr>
          </a:p>
          <a:p>
            <a:r>
              <a:rPr lang="en-US" sz="2400" dirty="0">
                <a:solidFill>
                  <a:schemeClr val="bg1"/>
                </a:solidFill>
              </a:rPr>
              <a:t>Upholding Tribal sovereignty and Indigenous knowledge</a:t>
            </a:r>
          </a:p>
          <a:p>
            <a:endParaRPr lang="en-US" sz="2400" dirty="0">
              <a:solidFill>
                <a:schemeClr val="bg1"/>
              </a:solidFill>
            </a:endParaRPr>
          </a:p>
          <a:p>
            <a:r>
              <a:rPr lang="en-US" sz="2400" dirty="0">
                <a:solidFill>
                  <a:schemeClr val="bg1"/>
                </a:solidFill>
              </a:rPr>
              <a:t>Preparing for Congressional advocacy</a:t>
            </a:r>
          </a:p>
        </p:txBody>
      </p:sp>
    </p:spTree>
    <p:extLst>
      <p:ext uri="{BB962C8B-B14F-4D97-AF65-F5344CB8AC3E}">
        <p14:creationId xmlns:p14="http://schemas.microsoft.com/office/powerpoint/2010/main" val="154326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988436F-D803-B294-793B-342D3B41148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EB7EF49-2C49-F61C-0E3B-0017829AB12F}"/>
              </a:ext>
            </a:extLst>
          </p:cNvPr>
          <p:cNvSpPr>
            <a:spLocks noGrp="1"/>
          </p:cNvSpPr>
          <p:nvPr>
            <p:ph type="title"/>
          </p:nvPr>
        </p:nvSpPr>
        <p:spPr>
          <a:xfrm>
            <a:off x="0" y="0"/>
            <a:ext cx="12192000" cy="685800"/>
          </a:xfrm>
          <a:solidFill>
            <a:srgbClr val="941A21"/>
          </a:solidFill>
        </p:spPr>
        <p:txBody>
          <a:bodyPr anchor="ctr" anchorCtr="0"/>
          <a:lstStyle/>
          <a:p>
            <a:pPr marL="233363" fontAlgn="auto">
              <a:spcAft>
                <a:spcPts val="0"/>
              </a:spcAft>
            </a:pPr>
            <a:r>
              <a:rPr lang="en-US" sz="3200" dirty="0">
                <a:solidFill>
                  <a:schemeClr val="tx1"/>
                </a:solidFill>
              </a:rPr>
              <a:t>Path Forward</a:t>
            </a:r>
          </a:p>
        </p:txBody>
      </p:sp>
      <p:sp>
        <p:nvSpPr>
          <p:cNvPr id="10" name="Text Placeholder 9">
            <a:extLst>
              <a:ext uri="{FF2B5EF4-FFF2-40B4-BE49-F238E27FC236}">
                <a16:creationId xmlns:a16="http://schemas.microsoft.com/office/drawing/2014/main" id="{5B3279F9-DB30-31D4-B718-E05CE4638E10}"/>
              </a:ext>
            </a:extLst>
          </p:cNvPr>
          <p:cNvSpPr>
            <a:spLocks noGrp="1"/>
          </p:cNvSpPr>
          <p:nvPr>
            <p:ph type="body" sz="quarter" idx="13"/>
          </p:nvPr>
        </p:nvSpPr>
        <p:spPr>
          <a:xfrm>
            <a:off x="368808" y="914400"/>
            <a:ext cx="10668000" cy="5001767"/>
          </a:xfrm>
        </p:spPr>
        <p:txBody>
          <a:bodyPr>
            <a:noAutofit/>
          </a:bodyPr>
          <a:lstStyle/>
          <a:p>
            <a:pPr lvl="1">
              <a:lnSpc>
                <a:spcPct val="100000"/>
              </a:lnSpc>
              <a:spcBef>
                <a:spcPts val="0"/>
              </a:spcBef>
              <a:spcAft>
                <a:spcPts val="600"/>
              </a:spcAft>
            </a:pPr>
            <a:r>
              <a:rPr lang="en-US" dirty="0">
                <a:solidFill>
                  <a:schemeClr val="bg1"/>
                </a:solidFill>
              </a:rPr>
              <a:t>Increase Head Start funding to $14.91B</a:t>
            </a:r>
          </a:p>
          <a:p>
            <a:pPr lvl="1">
              <a:lnSpc>
                <a:spcPct val="100000"/>
              </a:lnSpc>
              <a:spcBef>
                <a:spcPts val="0"/>
              </a:spcBef>
              <a:spcAft>
                <a:spcPts val="600"/>
              </a:spcAft>
            </a:pPr>
            <a:endParaRPr lang="en-US" dirty="0">
              <a:solidFill>
                <a:schemeClr val="bg1"/>
              </a:solidFill>
            </a:endParaRPr>
          </a:p>
          <a:p>
            <a:pPr lvl="1">
              <a:lnSpc>
                <a:spcPct val="100000"/>
              </a:lnSpc>
              <a:spcBef>
                <a:spcPts val="0"/>
              </a:spcBef>
              <a:spcAft>
                <a:spcPts val="600"/>
              </a:spcAft>
            </a:pPr>
            <a:r>
              <a:rPr lang="en-US" dirty="0">
                <a:solidFill>
                  <a:schemeClr val="bg1"/>
                </a:solidFill>
              </a:rPr>
              <a:t>Support the HEADWAY Act</a:t>
            </a:r>
          </a:p>
          <a:p>
            <a:pPr lvl="1">
              <a:lnSpc>
                <a:spcPct val="100000"/>
              </a:lnSpc>
              <a:spcBef>
                <a:spcPts val="0"/>
              </a:spcBef>
              <a:spcAft>
                <a:spcPts val="600"/>
              </a:spcAft>
            </a:pPr>
            <a:endParaRPr lang="en-US" dirty="0">
              <a:solidFill>
                <a:schemeClr val="bg1"/>
              </a:solidFill>
            </a:endParaRPr>
          </a:p>
          <a:p>
            <a:pPr lvl="1">
              <a:lnSpc>
                <a:spcPct val="100000"/>
              </a:lnSpc>
              <a:spcBef>
                <a:spcPts val="0"/>
              </a:spcBef>
              <a:spcAft>
                <a:spcPts val="600"/>
              </a:spcAft>
            </a:pPr>
            <a:r>
              <a:rPr lang="en-US" dirty="0">
                <a:solidFill>
                  <a:schemeClr val="bg1"/>
                </a:solidFill>
              </a:rPr>
              <a:t>Authorize Tribal certification of Head Start </a:t>
            </a:r>
            <a:r>
              <a:rPr lang="en-US">
                <a:solidFill>
                  <a:schemeClr val="bg1"/>
                </a:solidFill>
              </a:rPr>
              <a:t>teaching staff</a:t>
            </a:r>
            <a:endParaRPr lang="en-US" dirty="0">
              <a:solidFill>
                <a:schemeClr val="bg1"/>
              </a:solidFill>
            </a:endParaRPr>
          </a:p>
          <a:p>
            <a:pPr lvl="1">
              <a:lnSpc>
                <a:spcPct val="100000"/>
              </a:lnSpc>
              <a:spcBef>
                <a:spcPts val="0"/>
              </a:spcBef>
              <a:spcAft>
                <a:spcPts val="600"/>
              </a:spcAft>
            </a:pPr>
            <a:endParaRPr lang="en-US" dirty="0">
              <a:solidFill>
                <a:schemeClr val="bg1"/>
              </a:solidFill>
            </a:endParaRPr>
          </a:p>
          <a:p>
            <a:pPr lvl="1">
              <a:lnSpc>
                <a:spcPct val="100000"/>
              </a:lnSpc>
              <a:spcBef>
                <a:spcPts val="0"/>
              </a:spcBef>
              <a:spcAft>
                <a:spcPts val="600"/>
              </a:spcAft>
            </a:pPr>
            <a:r>
              <a:rPr lang="en-US" dirty="0">
                <a:solidFill>
                  <a:schemeClr val="bg1"/>
                </a:solidFill>
              </a:rPr>
              <a:t>Uphold the federal trust responsibility</a:t>
            </a:r>
          </a:p>
        </p:txBody>
      </p:sp>
      <p:sp>
        <p:nvSpPr>
          <p:cNvPr id="3" name="TextBox 2">
            <a:extLst>
              <a:ext uri="{FF2B5EF4-FFF2-40B4-BE49-F238E27FC236}">
                <a16:creationId xmlns:a16="http://schemas.microsoft.com/office/drawing/2014/main" id="{AAFAA22E-D10D-06F4-32E0-2F7F1CC03AC0}"/>
              </a:ext>
            </a:extLst>
          </p:cNvPr>
          <p:cNvSpPr txBox="1"/>
          <p:nvPr/>
        </p:nvSpPr>
        <p:spPr>
          <a:xfrm>
            <a:off x="-932688" y="3151631"/>
            <a:ext cx="515112" cy="554738"/>
          </a:xfrm>
          <a:prstGeom prst="rect">
            <a:avLst/>
          </a:prstGeom>
          <a:solidFill>
            <a:srgbClr val="941A21"/>
          </a:solidFill>
        </p:spPr>
        <p:txBody>
          <a:bodyPr wrap="square" rtlCol="0">
            <a:spAutoFit/>
          </a:bodyPr>
          <a:lstStyle/>
          <a:p>
            <a:endParaRPr lang="en-US" dirty="0"/>
          </a:p>
        </p:txBody>
      </p:sp>
    </p:spTree>
    <p:extLst>
      <p:ext uri="{BB962C8B-B14F-4D97-AF65-F5344CB8AC3E}">
        <p14:creationId xmlns:p14="http://schemas.microsoft.com/office/powerpoint/2010/main" val="2975226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8FBE6B-DC67-4E64-80F4-CADE978D2FE3}"/>
              </a:ext>
            </a:extLst>
          </p:cNvPr>
          <p:cNvSpPr>
            <a:spLocks noGrp="1"/>
          </p:cNvSpPr>
          <p:nvPr>
            <p:ph type="title"/>
          </p:nvPr>
        </p:nvSpPr>
        <p:spPr>
          <a:xfrm>
            <a:off x="0" y="0"/>
            <a:ext cx="12192000" cy="685800"/>
          </a:xfrm>
          <a:solidFill>
            <a:srgbClr val="941A21"/>
          </a:solidFill>
        </p:spPr>
        <p:txBody>
          <a:bodyPr anchor="ctr" anchorCtr="0"/>
          <a:lstStyle/>
          <a:p>
            <a:pPr marL="233363" fontAlgn="auto">
              <a:spcAft>
                <a:spcPts val="0"/>
              </a:spcAft>
            </a:pPr>
            <a:r>
              <a:rPr lang="en-US" sz="3200" dirty="0">
                <a:solidFill>
                  <a:schemeClr val="tx1"/>
                </a:solidFill>
              </a:rPr>
              <a:t>The Workforce Crisis</a:t>
            </a:r>
          </a:p>
        </p:txBody>
      </p:sp>
      <p:sp>
        <p:nvSpPr>
          <p:cNvPr id="10" name="Text Placeholder 9">
            <a:extLst>
              <a:ext uri="{FF2B5EF4-FFF2-40B4-BE49-F238E27FC236}">
                <a16:creationId xmlns:a16="http://schemas.microsoft.com/office/drawing/2014/main" id="{3E90A16C-1235-4DE1-9AE7-2F7599C83F90}"/>
              </a:ext>
            </a:extLst>
          </p:cNvPr>
          <p:cNvSpPr>
            <a:spLocks noGrp="1"/>
          </p:cNvSpPr>
          <p:nvPr>
            <p:ph type="body" sz="quarter" idx="13"/>
          </p:nvPr>
        </p:nvSpPr>
        <p:spPr>
          <a:xfrm>
            <a:off x="368808" y="914400"/>
            <a:ext cx="10668000" cy="5001767"/>
          </a:xfrm>
        </p:spPr>
        <p:txBody>
          <a:bodyPr>
            <a:noAutofit/>
          </a:bodyPr>
          <a:lstStyle/>
          <a:p>
            <a:pPr lvl="1">
              <a:lnSpc>
                <a:spcPct val="100000"/>
              </a:lnSpc>
              <a:spcBef>
                <a:spcPts val="0"/>
              </a:spcBef>
              <a:spcAft>
                <a:spcPts val="600"/>
              </a:spcAft>
            </a:pPr>
            <a:r>
              <a:rPr lang="en-US" dirty="0">
                <a:solidFill>
                  <a:schemeClr val="bg1"/>
                </a:solidFill>
              </a:rPr>
              <a:t>Chronic underfunding and rigid degree requirements</a:t>
            </a:r>
          </a:p>
          <a:p>
            <a:pPr lvl="1">
              <a:lnSpc>
                <a:spcPct val="100000"/>
              </a:lnSpc>
              <a:spcBef>
                <a:spcPts val="0"/>
              </a:spcBef>
              <a:spcAft>
                <a:spcPts val="600"/>
              </a:spcAft>
            </a:pPr>
            <a:endParaRPr lang="en-US" dirty="0">
              <a:solidFill>
                <a:schemeClr val="bg1"/>
              </a:solidFill>
            </a:endParaRPr>
          </a:p>
          <a:p>
            <a:pPr lvl="1">
              <a:lnSpc>
                <a:spcPct val="100000"/>
              </a:lnSpc>
              <a:spcBef>
                <a:spcPts val="0"/>
              </a:spcBef>
              <a:spcAft>
                <a:spcPts val="600"/>
              </a:spcAft>
            </a:pPr>
            <a:r>
              <a:rPr lang="en-US" dirty="0">
                <a:solidFill>
                  <a:schemeClr val="bg1"/>
                </a:solidFill>
              </a:rPr>
              <a:t>High turnover and unfilled positions</a:t>
            </a:r>
          </a:p>
          <a:p>
            <a:pPr lvl="1">
              <a:lnSpc>
                <a:spcPct val="100000"/>
              </a:lnSpc>
              <a:spcBef>
                <a:spcPts val="0"/>
              </a:spcBef>
              <a:spcAft>
                <a:spcPts val="600"/>
              </a:spcAft>
            </a:pPr>
            <a:endParaRPr lang="en-US" dirty="0">
              <a:solidFill>
                <a:schemeClr val="bg1"/>
              </a:solidFill>
            </a:endParaRPr>
          </a:p>
          <a:p>
            <a:pPr lvl="1">
              <a:lnSpc>
                <a:spcPct val="100000"/>
              </a:lnSpc>
              <a:spcBef>
                <a:spcPts val="0"/>
              </a:spcBef>
              <a:spcAft>
                <a:spcPts val="600"/>
              </a:spcAft>
            </a:pPr>
            <a:r>
              <a:rPr lang="en-US" dirty="0">
                <a:solidFill>
                  <a:schemeClr val="bg1"/>
                </a:solidFill>
              </a:rPr>
              <a:t>Noncompetitive salaries driving staff to leave</a:t>
            </a:r>
          </a:p>
          <a:p>
            <a:pPr lvl="1">
              <a:lnSpc>
                <a:spcPct val="100000"/>
              </a:lnSpc>
              <a:spcBef>
                <a:spcPts val="0"/>
              </a:spcBef>
              <a:spcAft>
                <a:spcPts val="600"/>
              </a:spcAft>
            </a:pPr>
            <a:endParaRPr lang="en-US" dirty="0">
              <a:solidFill>
                <a:schemeClr val="bg1"/>
              </a:solidFill>
            </a:endParaRPr>
          </a:p>
          <a:p>
            <a:pPr lvl="1">
              <a:lnSpc>
                <a:spcPct val="100000"/>
              </a:lnSpc>
              <a:spcBef>
                <a:spcPts val="0"/>
              </a:spcBef>
              <a:spcAft>
                <a:spcPts val="600"/>
              </a:spcAft>
            </a:pPr>
            <a:r>
              <a:rPr lang="en-US" dirty="0">
                <a:solidFill>
                  <a:schemeClr val="bg1"/>
                </a:solidFill>
              </a:rPr>
              <a:t>Direct impact: empty classrooms, lost services</a:t>
            </a:r>
          </a:p>
        </p:txBody>
      </p:sp>
      <p:sp>
        <p:nvSpPr>
          <p:cNvPr id="3" name="TextBox 2">
            <a:extLst>
              <a:ext uri="{FF2B5EF4-FFF2-40B4-BE49-F238E27FC236}">
                <a16:creationId xmlns:a16="http://schemas.microsoft.com/office/drawing/2014/main" id="{70C0596B-B698-1480-1318-26AB303BF723}"/>
              </a:ext>
            </a:extLst>
          </p:cNvPr>
          <p:cNvSpPr txBox="1"/>
          <p:nvPr/>
        </p:nvSpPr>
        <p:spPr>
          <a:xfrm>
            <a:off x="-932688" y="3151631"/>
            <a:ext cx="515112" cy="554738"/>
          </a:xfrm>
          <a:prstGeom prst="rect">
            <a:avLst/>
          </a:prstGeom>
          <a:solidFill>
            <a:srgbClr val="941A21"/>
          </a:solidFill>
        </p:spPr>
        <p:txBody>
          <a:bodyPr wrap="square" rtlCol="0">
            <a:spAutoFit/>
          </a:bodyPr>
          <a:lstStyle/>
          <a:p>
            <a:endParaRPr lang="en-US" dirty="0"/>
          </a:p>
        </p:txBody>
      </p:sp>
    </p:spTree>
    <p:extLst>
      <p:ext uri="{BB962C8B-B14F-4D97-AF65-F5344CB8AC3E}">
        <p14:creationId xmlns:p14="http://schemas.microsoft.com/office/powerpoint/2010/main" val="2957678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0DE3071-9455-793F-11F3-2BBFFF6C751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C6DDE1-FBC0-B526-723F-F0609F9FFD9E}"/>
              </a:ext>
            </a:extLst>
          </p:cNvPr>
          <p:cNvSpPr>
            <a:spLocks noGrp="1"/>
          </p:cNvSpPr>
          <p:nvPr>
            <p:ph type="title"/>
          </p:nvPr>
        </p:nvSpPr>
        <p:spPr>
          <a:xfrm>
            <a:off x="0" y="0"/>
            <a:ext cx="12192000" cy="685800"/>
          </a:xfrm>
          <a:solidFill>
            <a:srgbClr val="941A21"/>
          </a:solidFill>
        </p:spPr>
        <p:txBody>
          <a:bodyPr anchor="ctr" anchorCtr="0"/>
          <a:lstStyle/>
          <a:p>
            <a:pPr marL="233363" fontAlgn="auto">
              <a:spcAft>
                <a:spcPts val="0"/>
              </a:spcAft>
            </a:pPr>
            <a:r>
              <a:rPr lang="en-US" sz="3200" dirty="0">
                <a:solidFill>
                  <a:schemeClr val="tx1"/>
                </a:solidFill>
              </a:rPr>
              <a:t>Degree Requirements Limit Hiring</a:t>
            </a:r>
          </a:p>
        </p:txBody>
      </p:sp>
      <p:sp>
        <p:nvSpPr>
          <p:cNvPr id="10" name="Text Placeholder 9">
            <a:extLst>
              <a:ext uri="{FF2B5EF4-FFF2-40B4-BE49-F238E27FC236}">
                <a16:creationId xmlns:a16="http://schemas.microsoft.com/office/drawing/2014/main" id="{78B56F53-398A-C78B-A9B3-E6757737D9B4}"/>
              </a:ext>
            </a:extLst>
          </p:cNvPr>
          <p:cNvSpPr>
            <a:spLocks noGrp="1"/>
          </p:cNvSpPr>
          <p:nvPr>
            <p:ph type="body" sz="quarter" idx="13"/>
          </p:nvPr>
        </p:nvSpPr>
        <p:spPr>
          <a:xfrm>
            <a:off x="368808" y="903768"/>
            <a:ext cx="10668000" cy="5012400"/>
          </a:xfrm>
        </p:spPr>
        <p:txBody>
          <a:bodyPr>
            <a:noAutofit/>
          </a:bodyPr>
          <a:lstStyle/>
          <a:p>
            <a:pPr lvl="1">
              <a:lnSpc>
                <a:spcPct val="100000"/>
              </a:lnSpc>
              <a:spcBef>
                <a:spcPts val="0"/>
              </a:spcBef>
              <a:spcAft>
                <a:spcPts val="600"/>
              </a:spcAft>
            </a:pPr>
            <a:r>
              <a:rPr lang="en-US" dirty="0">
                <a:solidFill>
                  <a:schemeClr val="bg1"/>
                </a:solidFill>
              </a:rPr>
              <a:t>Current Head Start Act undervalues Indigenous knowledge</a:t>
            </a:r>
          </a:p>
          <a:p>
            <a:pPr lvl="1">
              <a:lnSpc>
                <a:spcPct val="100000"/>
              </a:lnSpc>
              <a:spcBef>
                <a:spcPts val="0"/>
              </a:spcBef>
              <a:spcAft>
                <a:spcPts val="600"/>
              </a:spcAft>
            </a:pPr>
            <a:endParaRPr lang="en-US" dirty="0">
              <a:solidFill>
                <a:schemeClr val="bg1"/>
              </a:solidFill>
            </a:endParaRPr>
          </a:p>
          <a:p>
            <a:pPr lvl="1">
              <a:lnSpc>
                <a:spcPct val="100000"/>
              </a:lnSpc>
              <a:spcBef>
                <a:spcPts val="0"/>
              </a:spcBef>
              <a:spcAft>
                <a:spcPts val="600"/>
              </a:spcAft>
            </a:pPr>
            <a:r>
              <a:rPr lang="en-US" dirty="0">
                <a:solidFill>
                  <a:schemeClr val="bg1"/>
                </a:solidFill>
              </a:rPr>
              <a:t>Excludes elders, culture bearers, and fluent speakers</a:t>
            </a:r>
          </a:p>
          <a:p>
            <a:pPr lvl="1">
              <a:lnSpc>
                <a:spcPct val="100000"/>
              </a:lnSpc>
              <a:spcBef>
                <a:spcPts val="0"/>
              </a:spcBef>
              <a:spcAft>
                <a:spcPts val="600"/>
              </a:spcAft>
            </a:pPr>
            <a:endParaRPr lang="en-US" dirty="0">
              <a:solidFill>
                <a:schemeClr val="bg1"/>
              </a:solidFill>
            </a:endParaRPr>
          </a:p>
          <a:p>
            <a:pPr lvl="1">
              <a:lnSpc>
                <a:spcPct val="100000"/>
              </a:lnSpc>
              <a:spcBef>
                <a:spcPts val="0"/>
              </a:spcBef>
              <a:spcAft>
                <a:spcPts val="600"/>
              </a:spcAft>
            </a:pPr>
            <a:r>
              <a:rPr lang="en-US" dirty="0">
                <a:solidFill>
                  <a:schemeClr val="bg1"/>
                </a:solidFill>
              </a:rPr>
              <a:t>Higher ed access barriers—cost, travel, limited programs</a:t>
            </a:r>
          </a:p>
          <a:p>
            <a:pPr lvl="1">
              <a:lnSpc>
                <a:spcPct val="100000"/>
              </a:lnSpc>
              <a:spcBef>
                <a:spcPts val="0"/>
              </a:spcBef>
              <a:spcAft>
                <a:spcPts val="600"/>
              </a:spcAft>
            </a:pPr>
            <a:endParaRPr lang="en-US" dirty="0">
              <a:solidFill>
                <a:schemeClr val="bg1"/>
              </a:solidFill>
            </a:endParaRPr>
          </a:p>
          <a:p>
            <a:pPr lvl="1">
              <a:lnSpc>
                <a:spcPct val="100000"/>
              </a:lnSpc>
              <a:spcBef>
                <a:spcPts val="0"/>
              </a:spcBef>
              <a:spcAft>
                <a:spcPts val="600"/>
              </a:spcAft>
            </a:pPr>
            <a:r>
              <a:rPr lang="en-US" dirty="0">
                <a:solidFill>
                  <a:schemeClr val="bg1"/>
                </a:solidFill>
              </a:rPr>
              <a:t>Programs lose teachers after earning degrees</a:t>
            </a:r>
          </a:p>
        </p:txBody>
      </p:sp>
      <p:sp>
        <p:nvSpPr>
          <p:cNvPr id="3" name="TextBox 2">
            <a:extLst>
              <a:ext uri="{FF2B5EF4-FFF2-40B4-BE49-F238E27FC236}">
                <a16:creationId xmlns:a16="http://schemas.microsoft.com/office/drawing/2014/main" id="{5784D026-7751-8765-1D37-B71A97468B7F}"/>
              </a:ext>
            </a:extLst>
          </p:cNvPr>
          <p:cNvSpPr txBox="1"/>
          <p:nvPr/>
        </p:nvSpPr>
        <p:spPr>
          <a:xfrm>
            <a:off x="-932688" y="3151631"/>
            <a:ext cx="515112" cy="554738"/>
          </a:xfrm>
          <a:prstGeom prst="rect">
            <a:avLst/>
          </a:prstGeom>
          <a:solidFill>
            <a:srgbClr val="941A21"/>
          </a:solidFill>
        </p:spPr>
        <p:txBody>
          <a:bodyPr wrap="square" rtlCol="0">
            <a:spAutoFit/>
          </a:bodyPr>
          <a:lstStyle/>
          <a:p>
            <a:endParaRPr lang="en-US" dirty="0"/>
          </a:p>
        </p:txBody>
      </p:sp>
    </p:spTree>
    <p:extLst>
      <p:ext uri="{BB962C8B-B14F-4D97-AF65-F5344CB8AC3E}">
        <p14:creationId xmlns:p14="http://schemas.microsoft.com/office/powerpoint/2010/main" val="1316743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971EE94-FD59-8D2B-DD79-5C23BE05C23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B7DA266-96D5-B729-B593-3B89E2DF4C13}"/>
              </a:ext>
            </a:extLst>
          </p:cNvPr>
          <p:cNvSpPr>
            <a:spLocks noGrp="1"/>
          </p:cNvSpPr>
          <p:nvPr>
            <p:ph type="title"/>
          </p:nvPr>
        </p:nvSpPr>
        <p:spPr>
          <a:xfrm>
            <a:off x="0" y="0"/>
            <a:ext cx="12192000" cy="685800"/>
          </a:xfrm>
          <a:solidFill>
            <a:srgbClr val="941A21"/>
          </a:solidFill>
        </p:spPr>
        <p:txBody>
          <a:bodyPr anchor="ctr" anchorCtr="0"/>
          <a:lstStyle/>
          <a:p>
            <a:pPr marL="233363" fontAlgn="auto">
              <a:spcAft>
                <a:spcPts val="0"/>
              </a:spcAft>
            </a:pPr>
            <a:r>
              <a:rPr lang="en-US" sz="3200" dirty="0">
                <a:solidFill>
                  <a:schemeClr val="tx1"/>
                </a:solidFill>
              </a:rPr>
              <a:t>Current Workarounds</a:t>
            </a:r>
          </a:p>
        </p:txBody>
      </p:sp>
      <p:sp>
        <p:nvSpPr>
          <p:cNvPr id="10" name="Text Placeholder 9">
            <a:extLst>
              <a:ext uri="{FF2B5EF4-FFF2-40B4-BE49-F238E27FC236}">
                <a16:creationId xmlns:a16="http://schemas.microsoft.com/office/drawing/2014/main" id="{7DB015E7-8AFC-6B0D-63A2-5C3A14F3819E}"/>
              </a:ext>
            </a:extLst>
          </p:cNvPr>
          <p:cNvSpPr>
            <a:spLocks noGrp="1"/>
          </p:cNvSpPr>
          <p:nvPr>
            <p:ph type="body" sz="quarter" idx="13"/>
          </p:nvPr>
        </p:nvSpPr>
        <p:spPr>
          <a:xfrm>
            <a:off x="368808" y="925034"/>
            <a:ext cx="10668000" cy="4991134"/>
          </a:xfrm>
        </p:spPr>
        <p:txBody>
          <a:bodyPr>
            <a:noAutofit/>
          </a:bodyPr>
          <a:lstStyle/>
          <a:p>
            <a:pPr lvl="1">
              <a:lnSpc>
                <a:spcPct val="100000"/>
              </a:lnSpc>
              <a:spcBef>
                <a:spcPts val="0"/>
              </a:spcBef>
              <a:spcAft>
                <a:spcPts val="600"/>
              </a:spcAft>
            </a:pPr>
            <a:r>
              <a:rPr lang="en-US" dirty="0">
                <a:solidFill>
                  <a:schemeClr val="bg1"/>
                </a:solidFill>
              </a:rPr>
              <a:t>TCU–Head Start Partnerships: culturally responsive training, supports “growing our own”</a:t>
            </a:r>
          </a:p>
          <a:p>
            <a:pPr lvl="1">
              <a:lnSpc>
                <a:spcPct val="100000"/>
              </a:lnSpc>
              <a:spcBef>
                <a:spcPts val="0"/>
              </a:spcBef>
              <a:spcAft>
                <a:spcPts val="600"/>
              </a:spcAft>
            </a:pPr>
            <a:endParaRPr lang="en-US" dirty="0">
              <a:solidFill>
                <a:schemeClr val="bg1"/>
              </a:solidFill>
            </a:endParaRPr>
          </a:p>
          <a:p>
            <a:pPr lvl="1">
              <a:lnSpc>
                <a:spcPct val="100000"/>
              </a:lnSpc>
              <a:spcBef>
                <a:spcPts val="0"/>
              </a:spcBef>
              <a:spcAft>
                <a:spcPts val="600"/>
              </a:spcAft>
            </a:pPr>
            <a:r>
              <a:rPr lang="en-US" dirty="0">
                <a:solidFill>
                  <a:schemeClr val="bg1"/>
                </a:solidFill>
              </a:rPr>
              <a:t>Waivers: temporary, time-limited, and burdensome</a:t>
            </a:r>
          </a:p>
          <a:p>
            <a:pPr lvl="1">
              <a:lnSpc>
                <a:spcPct val="100000"/>
              </a:lnSpc>
              <a:spcBef>
                <a:spcPts val="0"/>
              </a:spcBef>
              <a:spcAft>
                <a:spcPts val="600"/>
              </a:spcAft>
            </a:pPr>
            <a:endParaRPr lang="en-US" dirty="0">
              <a:solidFill>
                <a:schemeClr val="bg1"/>
              </a:solidFill>
            </a:endParaRPr>
          </a:p>
          <a:p>
            <a:pPr lvl="1">
              <a:lnSpc>
                <a:spcPct val="100000"/>
              </a:lnSpc>
              <a:spcBef>
                <a:spcPts val="0"/>
              </a:spcBef>
              <a:spcAft>
                <a:spcPts val="600"/>
              </a:spcAft>
            </a:pPr>
            <a:r>
              <a:rPr lang="en-US" dirty="0">
                <a:solidFill>
                  <a:schemeClr val="bg1"/>
                </a:solidFill>
              </a:rPr>
              <a:t>No waiver option for Early Head Start infant/toddler staff</a:t>
            </a:r>
          </a:p>
        </p:txBody>
      </p:sp>
      <p:sp>
        <p:nvSpPr>
          <p:cNvPr id="3" name="TextBox 2">
            <a:extLst>
              <a:ext uri="{FF2B5EF4-FFF2-40B4-BE49-F238E27FC236}">
                <a16:creationId xmlns:a16="http://schemas.microsoft.com/office/drawing/2014/main" id="{6737B18E-4863-0681-9BF9-943EB98275EB}"/>
              </a:ext>
            </a:extLst>
          </p:cNvPr>
          <p:cNvSpPr txBox="1"/>
          <p:nvPr/>
        </p:nvSpPr>
        <p:spPr>
          <a:xfrm>
            <a:off x="-932688" y="3151631"/>
            <a:ext cx="515112" cy="554738"/>
          </a:xfrm>
          <a:prstGeom prst="rect">
            <a:avLst/>
          </a:prstGeom>
          <a:solidFill>
            <a:srgbClr val="941A21"/>
          </a:solidFill>
        </p:spPr>
        <p:txBody>
          <a:bodyPr wrap="square" rtlCol="0">
            <a:spAutoFit/>
          </a:bodyPr>
          <a:lstStyle/>
          <a:p>
            <a:endParaRPr lang="en-US" dirty="0"/>
          </a:p>
        </p:txBody>
      </p:sp>
    </p:spTree>
    <p:extLst>
      <p:ext uri="{BB962C8B-B14F-4D97-AF65-F5344CB8AC3E}">
        <p14:creationId xmlns:p14="http://schemas.microsoft.com/office/powerpoint/2010/main" val="4251666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9A4E6DF-7034-64DC-F6D1-6B35F09773A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785D934-E78A-486E-513E-7AA57F136890}"/>
              </a:ext>
            </a:extLst>
          </p:cNvPr>
          <p:cNvSpPr>
            <a:spLocks noGrp="1"/>
          </p:cNvSpPr>
          <p:nvPr>
            <p:ph type="title"/>
          </p:nvPr>
        </p:nvSpPr>
        <p:spPr>
          <a:xfrm>
            <a:off x="0" y="0"/>
            <a:ext cx="12192000" cy="685800"/>
          </a:xfrm>
          <a:solidFill>
            <a:srgbClr val="941A21"/>
          </a:solidFill>
        </p:spPr>
        <p:txBody>
          <a:bodyPr anchor="ctr" anchorCtr="0"/>
          <a:lstStyle/>
          <a:p>
            <a:pPr marL="233363" fontAlgn="auto">
              <a:spcAft>
                <a:spcPts val="0"/>
              </a:spcAft>
            </a:pPr>
            <a:r>
              <a:rPr lang="en-US" sz="3200" dirty="0">
                <a:solidFill>
                  <a:schemeClr val="tx1"/>
                </a:solidFill>
              </a:rPr>
              <a:t>Empowering Tribes to Certify Teachers</a:t>
            </a:r>
          </a:p>
        </p:txBody>
      </p:sp>
      <p:sp>
        <p:nvSpPr>
          <p:cNvPr id="10" name="Text Placeholder 9">
            <a:extLst>
              <a:ext uri="{FF2B5EF4-FFF2-40B4-BE49-F238E27FC236}">
                <a16:creationId xmlns:a16="http://schemas.microsoft.com/office/drawing/2014/main" id="{1DD17E76-1D1A-804B-40DE-9B88A5E17258}"/>
              </a:ext>
            </a:extLst>
          </p:cNvPr>
          <p:cNvSpPr>
            <a:spLocks noGrp="1"/>
          </p:cNvSpPr>
          <p:nvPr>
            <p:ph type="body" sz="quarter" idx="13"/>
          </p:nvPr>
        </p:nvSpPr>
        <p:spPr>
          <a:xfrm>
            <a:off x="368808" y="914400"/>
            <a:ext cx="10668000" cy="5001767"/>
          </a:xfrm>
        </p:spPr>
        <p:txBody>
          <a:bodyPr>
            <a:noAutofit/>
          </a:bodyPr>
          <a:lstStyle/>
          <a:p>
            <a:pPr lvl="1">
              <a:lnSpc>
                <a:spcPct val="100000"/>
              </a:lnSpc>
              <a:spcBef>
                <a:spcPts val="0"/>
              </a:spcBef>
              <a:spcAft>
                <a:spcPts val="600"/>
              </a:spcAft>
            </a:pPr>
            <a:r>
              <a:rPr lang="en-US" dirty="0">
                <a:solidFill>
                  <a:schemeClr val="bg1"/>
                </a:solidFill>
              </a:rPr>
              <a:t>Allow Tribes to set their own teacher standards</a:t>
            </a:r>
          </a:p>
          <a:p>
            <a:pPr lvl="1">
              <a:lnSpc>
                <a:spcPct val="100000"/>
              </a:lnSpc>
              <a:spcBef>
                <a:spcPts val="0"/>
              </a:spcBef>
              <a:spcAft>
                <a:spcPts val="600"/>
              </a:spcAft>
            </a:pPr>
            <a:endParaRPr lang="en-US" dirty="0">
              <a:solidFill>
                <a:schemeClr val="bg1"/>
              </a:solidFill>
            </a:endParaRPr>
          </a:p>
          <a:p>
            <a:pPr lvl="1">
              <a:lnSpc>
                <a:spcPct val="100000"/>
              </a:lnSpc>
              <a:spcBef>
                <a:spcPts val="0"/>
              </a:spcBef>
              <a:spcAft>
                <a:spcPts val="600"/>
              </a:spcAft>
            </a:pPr>
            <a:r>
              <a:rPr lang="en-US" dirty="0">
                <a:solidFill>
                  <a:schemeClr val="bg1"/>
                </a:solidFill>
              </a:rPr>
              <a:t>Recognizes Indigenous knowledge and cultural expertise</a:t>
            </a:r>
          </a:p>
          <a:p>
            <a:pPr lvl="1">
              <a:lnSpc>
                <a:spcPct val="100000"/>
              </a:lnSpc>
              <a:spcBef>
                <a:spcPts val="0"/>
              </a:spcBef>
              <a:spcAft>
                <a:spcPts val="600"/>
              </a:spcAft>
            </a:pPr>
            <a:endParaRPr lang="en-US" dirty="0">
              <a:solidFill>
                <a:schemeClr val="bg1"/>
              </a:solidFill>
            </a:endParaRPr>
          </a:p>
          <a:p>
            <a:pPr lvl="1">
              <a:lnSpc>
                <a:spcPct val="100000"/>
              </a:lnSpc>
              <a:spcBef>
                <a:spcPts val="0"/>
              </a:spcBef>
              <a:spcAft>
                <a:spcPts val="600"/>
              </a:spcAft>
            </a:pPr>
            <a:r>
              <a:rPr lang="en-US" dirty="0">
                <a:solidFill>
                  <a:schemeClr val="bg1"/>
                </a:solidFill>
              </a:rPr>
              <a:t>Aligns with existing Tribal authority in other areas</a:t>
            </a:r>
          </a:p>
          <a:p>
            <a:pPr lvl="1">
              <a:lnSpc>
                <a:spcPct val="100000"/>
              </a:lnSpc>
              <a:spcBef>
                <a:spcPts val="0"/>
              </a:spcBef>
              <a:spcAft>
                <a:spcPts val="600"/>
              </a:spcAft>
            </a:pPr>
            <a:endParaRPr lang="en-US" dirty="0">
              <a:solidFill>
                <a:schemeClr val="bg1"/>
              </a:solidFill>
            </a:endParaRPr>
          </a:p>
          <a:p>
            <a:pPr lvl="1">
              <a:lnSpc>
                <a:spcPct val="100000"/>
              </a:lnSpc>
              <a:spcBef>
                <a:spcPts val="0"/>
              </a:spcBef>
              <a:spcAft>
                <a:spcPts val="600"/>
              </a:spcAft>
            </a:pPr>
            <a:r>
              <a:rPr lang="en-US" dirty="0">
                <a:solidFill>
                  <a:schemeClr val="bg1"/>
                </a:solidFill>
              </a:rPr>
              <a:t>Supports sovereignty and local workforce growth</a:t>
            </a:r>
          </a:p>
        </p:txBody>
      </p:sp>
      <p:sp>
        <p:nvSpPr>
          <p:cNvPr id="3" name="TextBox 2">
            <a:extLst>
              <a:ext uri="{FF2B5EF4-FFF2-40B4-BE49-F238E27FC236}">
                <a16:creationId xmlns:a16="http://schemas.microsoft.com/office/drawing/2014/main" id="{A5BB88A3-5D8F-15BC-C67E-424FFFBE4371}"/>
              </a:ext>
            </a:extLst>
          </p:cNvPr>
          <p:cNvSpPr txBox="1"/>
          <p:nvPr/>
        </p:nvSpPr>
        <p:spPr>
          <a:xfrm>
            <a:off x="-932688" y="3151631"/>
            <a:ext cx="515112" cy="554738"/>
          </a:xfrm>
          <a:prstGeom prst="rect">
            <a:avLst/>
          </a:prstGeom>
          <a:solidFill>
            <a:srgbClr val="941A21"/>
          </a:solidFill>
        </p:spPr>
        <p:txBody>
          <a:bodyPr wrap="square" rtlCol="0">
            <a:spAutoFit/>
          </a:bodyPr>
          <a:lstStyle/>
          <a:p>
            <a:endParaRPr lang="en-US" dirty="0"/>
          </a:p>
        </p:txBody>
      </p:sp>
    </p:spTree>
    <p:extLst>
      <p:ext uri="{BB962C8B-B14F-4D97-AF65-F5344CB8AC3E}">
        <p14:creationId xmlns:p14="http://schemas.microsoft.com/office/powerpoint/2010/main" val="2159006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D6B2506-AD9F-D8A2-93E2-565F2D139F0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27CD3D5-FF57-18DC-C5B1-55BDF11438F4}"/>
              </a:ext>
            </a:extLst>
          </p:cNvPr>
          <p:cNvSpPr>
            <a:spLocks noGrp="1"/>
          </p:cNvSpPr>
          <p:nvPr>
            <p:ph type="title"/>
          </p:nvPr>
        </p:nvSpPr>
        <p:spPr>
          <a:xfrm>
            <a:off x="0" y="0"/>
            <a:ext cx="12192000" cy="685800"/>
          </a:xfrm>
          <a:solidFill>
            <a:srgbClr val="941A21"/>
          </a:solidFill>
        </p:spPr>
        <p:txBody>
          <a:bodyPr anchor="ctr" anchorCtr="0"/>
          <a:lstStyle/>
          <a:p>
            <a:pPr marL="233363" fontAlgn="auto">
              <a:spcAft>
                <a:spcPts val="0"/>
              </a:spcAft>
            </a:pPr>
            <a:r>
              <a:rPr lang="en-US" sz="3200" dirty="0">
                <a:solidFill>
                  <a:schemeClr val="tx1"/>
                </a:solidFill>
              </a:rPr>
              <a:t>Legislative Solution — Tribal Certification Standards Act</a:t>
            </a:r>
          </a:p>
        </p:txBody>
      </p:sp>
      <p:sp>
        <p:nvSpPr>
          <p:cNvPr id="10" name="Text Placeholder 9">
            <a:extLst>
              <a:ext uri="{FF2B5EF4-FFF2-40B4-BE49-F238E27FC236}">
                <a16:creationId xmlns:a16="http://schemas.microsoft.com/office/drawing/2014/main" id="{76A505DB-905D-D087-EAF2-F8F8C6D59FFE}"/>
              </a:ext>
            </a:extLst>
          </p:cNvPr>
          <p:cNvSpPr>
            <a:spLocks noGrp="1"/>
          </p:cNvSpPr>
          <p:nvPr>
            <p:ph type="body" sz="quarter" idx="13"/>
          </p:nvPr>
        </p:nvSpPr>
        <p:spPr>
          <a:xfrm>
            <a:off x="368808" y="914400"/>
            <a:ext cx="10668000" cy="5001767"/>
          </a:xfrm>
        </p:spPr>
        <p:txBody>
          <a:bodyPr>
            <a:noAutofit/>
          </a:bodyPr>
          <a:lstStyle/>
          <a:p>
            <a:pPr lvl="1">
              <a:lnSpc>
                <a:spcPct val="100000"/>
              </a:lnSpc>
              <a:spcBef>
                <a:spcPts val="0"/>
              </a:spcBef>
              <a:spcAft>
                <a:spcPts val="600"/>
              </a:spcAft>
            </a:pPr>
            <a:r>
              <a:rPr lang="en-US" dirty="0">
                <a:solidFill>
                  <a:schemeClr val="bg1"/>
                </a:solidFill>
              </a:rPr>
              <a:t>Amends Head Start Act to authorize Tribal certification</a:t>
            </a:r>
          </a:p>
          <a:p>
            <a:pPr lvl="1">
              <a:lnSpc>
                <a:spcPct val="100000"/>
              </a:lnSpc>
              <a:spcBef>
                <a:spcPts val="0"/>
              </a:spcBef>
              <a:spcAft>
                <a:spcPts val="600"/>
              </a:spcAft>
            </a:pPr>
            <a:endParaRPr lang="en-US" dirty="0">
              <a:solidFill>
                <a:schemeClr val="bg1"/>
              </a:solidFill>
            </a:endParaRPr>
          </a:p>
          <a:p>
            <a:pPr lvl="1">
              <a:lnSpc>
                <a:spcPct val="100000"/>
              </a:lnSpc>
              <a:spcBef>
                <a:spcPts val="0"/>
              </a:spcBef>
              <a:spcAft>
                <a:spcPts val="600"/>
              </a:spcAft>
            </a:pPr>
            <a:r>
              <a:rPr lang="en-US" dirty="0">
                <a:solidFill>
                  <a:schemeClr val="bg1"/>
                </a:solidFill>
              </a:rPr>
              <a:t>Culturally relevant, locally approved standards</a:t>
            </a:r>
          </a:p>
          <a:p>
            <a:pPr lvl="1">
              <a:lnSpc>
                <a:spcPct val="100000"/>
              </a:lnSpc>
              <a:spcBef>
                <a:spcPts val="0"/>
              </a:spcBef>
              <a:spcAft>
                <a:spcPts val="600"/>
              </a:spcAft>
            </a:pPr>
            <a:endParaRPr lang="en-US" dirty="0">
              <a:solidFill>
                <a:schemeClr val="bg1"/>
              </a:solidFill>
            </a:endParaRPr>
          </a:p>
          <a:p>
            <a:pPr lvl="1">
              <a:lnSpc>
                <a:spcPct val="100000"/>
              </a:lnSpc>
              <a:spcBef>
                <a:spcPts val="0"/>
              </a:spcBef>
              <a:spcAft>
                <a:spcPts val="600"/>
              </a:spcAft>
            </a:pPr>
            <a:r>
              <a:rPr lang="en-US" dirty="0">
                <a:solidFill>
                  <a:schemeClr val="bg1"/>
                </a:solidFill>
              </a:rPr>
              <a:t>Budget-neutral proposal</a:t>
            </a:r>
          </a:p>
          <a:p>
            <a:pPr lvl="1">
              <a:lnSpc>
                <a:spcPct val="100000"/>
              </a:lnSpc>
              <a:spcBef>
                <a:spcPts val="0"/>
              </a:spcBef>
              <a:spcAft>
                <a:spcPts val="600"/>
              </a:spcAft>
            </a:pPr>
            <a:endParaRPr lang="en-US" dirty="0">
              <a:solidFill>
                <a:schemeClr val="bg1"/>
              </a:solidFill>
            </a:endParaRPr>
          </a:p>
          <a:p>
            <a:pPr lvl="1">
              <a:lnSpc>
                <a:spcPct val="100000"/>
              </a:lnSpc>
              <a:spcBef>
                <a:spcPts val="0"/>
              </a:spcBef>
              <a:spcAft>
                <a:spcPts val="600"/>
              </a:spcAft>
            </a:pPr>
            <a:r>
              <a:rPr lang="en-US" dirty="0">
                <a:solidFill>
                  <a:schemeClr val="bg1"/>
                </a:solidFill>
              </a:rPr>
              <a:t>Upholds both quality and cultural integrity</a:t>
            </a:r>
          </a:p>
        </p:txBody>
      </p:sp>
      <p:sp>
        <p:nvSpPr>
          <p:cNvPr id="3" name="TextBox 2">
            <a:extLst>
              <a:ext uri="{FF2B5EF4-FFF2-40B4-BE49-F238E27FC236}">
                <a16:creationId xmlns:a16="http://schemas.microsoft.com/office/drawing/2014/main" id="{AE713CAF-0513-517C-08CA-1E3A0CA07F74}"/>
              </a:ext>
            </a:extLst>
          </p:cNvPr>
          <p:cNvSpPr txBox="1"/>
          <p:nvPr/>
        </p:nvSpPr>
        <p:spPr>
          <a:xfrm>
            <a:off x="-932688" y="3151631"/>
            <a:ext cx="515112" cy="554738"/>
          </a:xfrm>
          <a:prstGeom prst="rect">
            <a:avLst/>
          </a:prstGeom>
          <a:solidFill>
            <a:srgbClr val="941A21"/>
          </a:solidFill>
        </p:spPr>
        <p:txBody>
          <a:bodyPr wrap="square" rtlCol="0">
            <a:spAutoFit/>
          </a:bodyPr>
          <a:lstStyle/>
          <a:p>
            <a:endParaRPr lang="en-US" dirty="0"/>
          </a:p>
        </p:txBody>
      </p:sp>
    </p:spTree>
    <p:extLst>
      <p:ext uri="{BB962C8B-B14F-4D97-AF65-F5344CB8AC3E}">
        <p14:creationId xmlns:p14="http://schemas.microsoft.com/office/powerpoint/2010/main" val="60448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3C7B6B8-B681-F9F8-2F77-071DDA0F257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8DF7D01-D87A-3C7C-0E80-CB791609A45B}"/>
              </a:ext>
            </a:extLst>
          </p:cNvPr>
          <p:cNvSpPr>
            <a:spLocks noGrp="1"/>
          </p:cNvSpPr>
          <p:nvPr>
            <p:ph type="title"/>
          </p:nvPr>
        </p:nvSpPr>
        <p:spPr>
          <a:xfrm>
            <a:off x="0" y="0"/>
            <a:ext cx="12192000" cy="685800"/>
          </a:xfrm>
          <a:solidFill>
            <a:srgbClr val="941A21"/>
          </a:solidFill>
        </p:spPr>
        <p:txBody>
          <a:bodyPr anchor="ctr" anchorCtr="0"/>
          <a:lstStyle/>
          <a:p>
            <a:pPr marL="233363" fontAlgn="auto">
              <a:spcAft>
                <a:spcPts val="0"/>
              </a:spcAft>
            </a:pPr>
            <a:r>
              <a:rPr lang="en-US" sz="3200" dirty="0">
                <a:solidFill>
                  <a:schemeClr val="tx1"/>
                </a:solidFill>
              </a:rPr>
              <a:t>Salary Crisis</a:t>
            </a:r>
          </a:p>
        </p:txBody>
      </p:sp>
      <p:sp>
        <p:nvSpPr>
          <p:cNvPr id="10" name="Text Placeholder 9">
            <a:extLst>
              <a:ext uri="{FF2B5EF4-FFF2-40B4-BE49-F238E27FC236}">
                <a16:creationId xmlns:a16="http://schemas.microsoft.com/office/drawing/2014/main" id="{90926C16-1E40-35F4-D044-42377EEE5377}"/>
              </a:ext>
            </a:extLst>
          </p:cNvPr>
          <p:cNvSpPr>
            <a:spLocks noGrp="1"/>
          </p:cNvSpPr>
          <p:nvPr>
            <p:ph type="body" sz="quarter" idx="13"/>
          </p:nvPr>
        </p:nvSpPr>
        <p:spPr>
          <a:xfrm>
            <a:off x="368808" y="914400"/>
            <a:ext cx="10668000" cy="5001767"/>
          </a:xfrm>
        </p:spPr>
        <p:txBody>
          <a:bodyPr>
            <a:noAutofit/>
          </a:bodyPr>
          <a:lstStyle/>
          <a:p>
            <a:pPr lvl="1">
              <a:lnSpc>
                <a:spcPct val="100000"/>
              </a:lnSpc>
              <a:spcBef>
                <a:spcPts val="0"/>
              </a:spcBef>
              <a:spcAft>
                <a:spcPts val="600"/>
              </a:spcAft>
            </a:pPr>
            <a:r>
              <a:rPr lang="en-US" dirty="0">
                <a:solidFill>
                  <a:schemeClr val="bg1"/>
                </a:solidFill>
              </a:rPr>
              <a:t>AIAN HS teachers earn 42% less than public school peers</a:t>
            </a:r>
          </a:p>
          <a:p>
            <a:pPr lvl="1">
              <a:lnSpc>
                <a:spcPct val="100000"/>
              </a:lnSpc>
              <a:spcBef>
                <a:spcPts val="0"/>
              </a:spcBef>
              <a:spcAft>
                <a:spcPts val="600"/>
              </a:spcAft>
            </a:pPr>
            <a:endParaRPr lang="en-US" dirty="0">
              <a:solidFill>
                <a:schemeClr val="bg1"/>
              </a:solidFill>
            </a:endParaRPr>
          </a:p>
          <a:p>
            <a:pPr lvl="1">
              <a:lnSpc>
                <a:spcPct val="100000"/>
              </a:lnSpc>
              <a:spcBef>
                <a:spcPts val="0"/>
              </a:spcBef>
              <a:spcAft>
                <a:spcPts val="600"/>
              </a:spcAft>
            </a:pPr>
            <a:r>
              <a:rPr lang="en-US" dirty="0">
                <a:solidFill>
                  <a:schemeClr val="bg1"/>
                </a:solidFill>
              </a:rPr>
              <a:t>Salaries average $38,773 (AIAN Head Start) vs. $67,774 (Public School) nationally</a:t>
            </a:r>
          </a:p>
          <a:p>
            <a:pPr lvl="1">
              <a:lnSpc>
                <a:spcPct val="100000"/>
              </a:lnSpc>
              <a:spcBef>
                <a:spcPts val="0"/>
              </a:spcBef>
              <a:spcAft>
                <a:spcPts val="600"/>
              </a:spcAft>
            </a:pPr>
            <a:endParaRPr lang="en-US" dirty="0">
              <a:solidFill>
                <a:schemeClr val="bg1"/>
              </a:solidFill>
            </a:endParaRPr>
          </a:p>
          <a:p>
            <a:pPr lvl="1">
              <a:lnSpc>
                <a:spcPct val="100000"/>
              </a:lnSpc>
              <a:spcBef>
                <a:spcPts val="0"/>
              </a:spcBef>
              <a:spcAft>
                <a:spcPts val="600"/>
              </a:spcAft>
            </a:pPr>
            <a:r>
              <a:rPr lang="en-US" dirty="0">
                <a:solidFill>
                  <a:schemeClr val="bg1"/>
                </a:solidFill>
              </a:rPr>
              <a:t>Underfunding causes turnover, unfilled positions, and lost slots</a:t>
            </a:r>
            <a:br>
              <a:rPr lang="en-US" dirty="0">
                <a:solidFill>
                  <a:schemeClr val="bg1"/>
                </a:solidFill>
              </a:rPr>
            </a:br>
            <a:endParaRPr lang="en-US" dirty="0">
              <a:solidFill>
                <a:schemeClr val="bg1"/>
              </a:solidFill>
            </a:endParaRPr>
          </a:p>
          <a:p>
            <a:pPr lvl="1">
              <a:lnSpc>
                <a:spcPct val="100000"/>
              </a:lnSpc>
              <a:spcBef>
                <a:spcPts val="0"/>
              </a:spcBef>
              <a:spcAft>
                <a:spcPts val="600"/>
              </a:spcAft>
            </a:pPr>
            <a:r>
              <a:rPr lang="en-US" dirty="0">
                <a:solidFill>
                  <a:schemeClr val="bg1"/>
                </a:solidFill>
              </a:rPr>
              <a:t>Extra financial burden to recruit, train, and onboard new staff</a:t>
            </a:r>
          </a:p>
        </p:txBody>
      </p:sp>
      <p:sp>
        <p:nvSpPr>
          <p:cNvPr id="3" name="TextBox 2">
            <a:extLst>
              <a:ext uri="{FF2B5EF4-FFF2-40B4-BE49-F238E27FC236}">
                <a16:creationId xmlns:a16="http://schemas.microsoft.com/office/drawing/2014/main" id="{DCCB5C3B-58B4-D955-D174-F1B42BAAC2B6}"/>
              </a:ext>
            </a:extLst>
          </p:cNvPr>
          <p:cNvSpPr txBox="1"/>
          <p:nvPr/>
        </p:nvSpPr>
        <p:spPr>
          <a:xfrm>
            <a:off x="-932688" y="3151631"/>
            <a:ext cx="515112" cy="554738"/>
          </a:xfrm>
          <a:prstGeom prst="rect">
            <a:avLst/>
          </a:prstGeom>
          <a:solidFill>
            <a:srgbClr val="941A21"/>
          </a:solidFill>
        </p:spPr>
        <p:txBody>
          <a:bodyPr wrap="square" rtlCol="0">
            <a:spAutoFit/>
          </a:bodyPr>
          <a:lstStyle/>
          <a:p>
            <a:endParaRPr lang="en-US" dirty="0"/>
          </a:p>
        </p:txBody>
      </p:sp>
    </p:spTree>
    <p:extLst>
      <p:ext uri="{BB962C8B-B14F-4D97-AF65-F5344CB8AC3E}">
        <p14:creationId xmlns:p14="http://schemas.microsoft.com/office/powerpoint/2010/main" val="1714113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26F96B6-B8BC-C257-73FA-851F6FAFB5A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F6E74E1-9B47-7C58-57A9-0F371D5EB49F}"/>
              </a:ext>
            </a:extLst>
          </p:cNvPr>
          <p:cNvSpPr>
            <a:spLocks noGrp="1"/>
          </p:cNvSpPr>
          <p:nvPr>
            <p:ph type="title"/>
          </p:nvPr>
        </p:nvSpPr>
        <p:spPr>
          <a:xfrm>
            <a:off x="0" y="0"/>
            <a:ext cx="12192000" cy="685800"/>
          </a:xfrm>
          <a:solidFill>
            <a:srgbClr val="941A21"/>
          </a:solidFill>
        </p:spPr>
        <p:txBody>
          <a:bodyPr anchor="ctr" anchorCtr="0"/>
          <a:lstStyle/>
          <a:p>
            <a:pPr marL="233363" fontAlgn="auto">
              <a:spcAft>
                <a:spcPts val="0"/>
              </a:spcAft>
            </a:pPr>
            <a:r>
              <a:rPr lang="en-US" sz="3200" dirty="0">
                <a:solidFill>
                  <a:schemeClr val="tx1"/>
                </a:solidFill>
              </a:rPr>
              <a:t>Inadequate Federal Strategies</a:t>
            </a:r>
          </a:p>
        </p:txBody>
      </p:sp>
      <p:sp>
        <p:nvSpPr>
          <p:cNvPr id="10" name="Text Placeholder 9">
            <a:extLst>
              <a:ext uri="{FF2B5EF4-FFF2-40B4-BE49-F238E27FC236}">
                <a16:creationId xmlns:a16="http://schemas.microsoft.com/office/drawing/2014/main" id="{FFA8BB0A-BB11-92C5-99B8-7E27E0DD501B}"/>
              </a:ext>
            </a:extLst>
          </p:cNvPr>
          <p:cNvSpPr>
            <a:spLocks noGrp="1"/>
          </p:cNvSpPr>
          <p:nvPr>
            <p:ph type="body" sz="quarter" idx="13"/>
          </p:nvPr>
        </p:nvSpPr>
        <p:spPr>
          <a:xfrm>
            <a:off x="368808" y="925034"/>
            <a:ext cx="10668000" cy="4991134"/>
          </a:xfrm>
        </p:spPr>
        <p:txBody>
          <a:bodyPr>
            <a:noAutofit/>
          </a:bodyPr>
          <a:lstStyle/>
          <a:p>
            <a:pPr lvl="1">
              <a:lnSpc>
                <a:spcPct val="100000"/>
              </a:lnSpc>
              <a:spcBef>
                <a:spcPts val="0"/>
              </a:spcBef>
              <a:spcAft>
                <a:spcPts val="600"/>
              </a:spcAft>
            </a:pPr>
            <a:r>
              <a:rPr lang="en-US" dirty="0">
                <a:solidFill>
                  <a:schemeClr val="bg1"/>
                </a:solidFill>
              </a:rPr>
              <a:t>Change in scope: reduces child slots to raise wages</a:t>
            </a:r>
          </a:p>
          <a:p>
            <a:pPr lvl="1">
              <a:lnSpc>
                <a:spcPct val="100000"/>
              </a:lnSpc>
              <a:spcBef>
                <a:spcPts val="0"/>
              </a:spcBef>
              <a:spcAft>
                <a:spcPts val="600"/>
              </a:spcAft>
            </a:pPr>
            <a:endParaRPr lang="en-US" dirty="0">
              <a:solidFill>
                <a:schemeClr val="bg1"/>
              </a:solidFill>
            </a:endParaRPr>
          </a:p>
          <a:p>
            <a:pPr lvl="1">
              <a:lnSpc>
                <a:spcPct val="100000"/>
              </a:lnSpc>
              <a:spcBef>
                <a:spcPts val="0"/>
              </a:spcBef>
              <a:spcAft>
                <a:spcPts val="600"/>
              </a:spcAft>
            </a:pPr>
            <a:r>
              <a:rPr lang="en-US" dirty="0">
                <a:solidFill>
                  <a:schemeClr val="bg1"/>
                </a:solidFill>
              </a:rPr>
              <a:t>Unfunded salary mandates by 2031</a:t>
            </a:r>
          </a:p>
          <a:p>
            <a:pPr lvl="1">
              <a:lnSpc>
                <a:spcPct val="100000"/>
              </a:lnSpc>
              <a:spcBef>
                <a:spcPts val="0"/>
              </a:spcBef>
              <a:spcAft>
                <a:spcPts val="600"/>
              </a:spcAft>
            </a:pPr>
            <a:endParaRPr lang="en-US" dirty="0">
              <a:solidFill>
                <a:schemeClr val="bg1"/>
              </a:solidFill>
            </a:endParaRPr>
          </a:p>
          <a:p>
            <a:pPr lvl="1">
              <a:lnSpc>
                <a:spcPct val="100000"/>
              </a:lnSpc>
              <a:spcBef>
                <a:spcPts val="0"/>
              </a:spcBef>
              <a:spcAft>
                <a:spcPts val="600"/>
              </a:spcAft>
            </a:pPr>
            <a:r>
              <a:rPr lang="en-US" dirty="0">
                <a:solidFill>
                  <a:schemeClr val="bg1"/>
                </a:solidFill>
              </a:rPr>
              <a:t>COLAs not keeping up with inflation (–8.8% loss since FY2017)</a:t>
            </a:r>
          </a:p>
        </p:txBody>
      </p:sp>
      <p:sp>
        <p:nvSpPr>
          <p:cNvPr id="3" name="TextBox 2">
            <a:extLst>
              <a:ext uri="{FF2B5EF4-FFF2-40B4-BE49-F238E27FC236}">
                <a16:creationId xmlns:a16="http://schemas.microsoft.com/office/drawing/2014/main" id="{3D8DD95C-C659-C342-53AA-34D5B3D8EC8B}"/>
              </a:ext>
            </a:extLst>
          </p:cNvPr>
          <p:cNvSpPr txBox="1"/>
          <p:nvPr/>
        </p:nvSpPr>
        <p:spPr>
          <a:xfrm>
            <a:off x="-932688" y="3151631"/>
            <a:ext cx="515112" cy="554738"/>
          </a:xfrm>
          <a:prstGeom prst="rect">
            <a:avLst/>
          </a:prstGeom>
          <a:solidFill>
            <a:srgbClr val="941A21"/>
          </a:solidFill>
        </p:spPr>
        <p:txBody>
          <a:bodyPr wrap="square" rtlCol="0">
            <a:spAutoFit/>
          </a:bodyPr>
          <a:lstStyle/>
          <a:p>
            <a:endParaRPr lang="en-US" dirty="0"/>
          </a:p>
        </p:txBody>
      </p:sp>
    </p:spTree>
    <p:extLst>
      <p:ext uri="{BB962C8B-B14F-4D97-AF65-F5344CB8AC3E}">
        <p14:creationId xmlns:p14="http://schemas.microsoft.com/office/powerpoint/2010/main" val="269753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ACF7882-FDA9-9064-D7FA-5CB9E61EC1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D47FE31-292F-8748-0E1E-0F5C3D359C6F}"/>
              </a:ext>
            </a:extLst>
          </p:cNvPr>
          <p:cNvSpPr>
            <a:spLocks noGrp="1"/>
          </p:cNvSpPr>
          <p:nvPr>
            <p:ph type="title"/>
          </p:nvPr>
        </p:nvSpPr>
        <p:spPr>
          <a:xfrm>
            <a:off x="0" y="0"/>
            <a:ext cx="12192000" cy="685800"/>
          </a:xfrm>
          <a:solidFill>
            <a:srgbClr val="941A21"/>
          </a:solidFill>
        </p:spPr>
        <p:txBody>
          <a:bodyPr anchor="ctr" anchorCtr="0"/>
          <a:lstStyle/>
          <a:p>
            <a:pPr marL="233363" fontAlgn="auto">
              <a:spcAft>
                <a:spcPts val="0"/>
              </a:spcAft>
            </a:pPr>
            <a:r>
              <a:rPr lang="en-US" sz="3200" dirty="0">
                <a:solidFill>
                  <a:schemeClr val="tx1"/>
                </a:solidFill>
              </a:rPr>
              <a:t>Funding Solution</a:t>
            </a:r>
          </a:p>
        </p:txBody>
      </p:sp>
      <p:sp>
        <p:nvSpPr>
          <p:cNvPr id="10" name="Text Placeholder 9">
            <a:extLst>
              <a:ext uri="{FF2B5EF4-FFF2-40B4-BE49-F238E27FC236}">
                <a16:creationId xmlns:a16="http://schemas.microsoft.com/office/drawing/2014/main" id="{A3EC4E49-D555-038C-DCFC-B42AD9CB4A8E}"/>
              </a:ext>
            </a:extLst>
          </p:cNvPr>
          <p:cNvSpPr>
            <a:spLocks noGrp="1"/>
          </p:cNvSpPr>
          <p:nvPr>
            <p:ph type="body" sz="quarter" idx="13"/>
          </p:nvPr>
        </p:nvSpPr>
        <p:spPr>
          <a:xfrm>
            <a:off x="368808" y="914400"/>
            <a:ext cx="10668000" cy="5001767"/>
          </a:xfrm>
        </p:spPr>
        <p:txBody>
          <a:bodyPr>
            <a:noAutofit/>
          </a:bodyPr>
          <a:lstStyle/>
          <a:p>
            <a:pPr lvl="1">
              <a:lnSpc>
                <a:spcPct val="100000"/>
              </a:lnSpc>
              <a:spcBef>
                <a:spcPts val="0"/>
              </a:spcBef>
              <a:spcAft>
                <a:spcPts val="600"/>
              </a:spcAft>
            </a:pPr>
            <a:r>
              <a:rPr lang="en-US" dirty="0">
                <a:solidFill>
                  <a:schemeClr val="bg1"/>
                </a:solidFill>
              </a:rPr>
              <a:t>Support $14.91B for Head Start in FY2026</a:t>
            </a:r>
          </a:p>
          <a:p>
            <a:pPr lvl="1">
              <a:lnSpc>
                <a:spcPct val="100000"/>
              </a:lnSpc>
              <a:spcBef>
                <a:spcPts val="0"/>
              </a:spcBef>
              <a:spcAft>
                <a:spcPts val="600"/>
              </a:spcAft>
            </a:pPr>
            <a:endParaRPr lang="en-US" dirty="0">
              <a:solidFill>
                <a:schemeClr val="bg1"/>
              </a:solidFill>
            </a:endParaRPr>
          </a:p>
          <a:p>
            <a:pPr lvl="1">
              <a:lnSpc>
                <a:spcPct val="100000"/>
              </a:lnSpc>
              <a:spcBef>
                <a:spcPts val="0"/>
              </a:spcBef>
              <a:spcAft>
                <a:spcPts val="600"/>
              </a:spcAft>
            </a:pPr>
            <a:r>
              <a:rPr lang="en-US" dirty="0">
                <a:solidFill>
                  <a:schemeClr val="bg1"/>
                </a:solidFill>
              </a:rPr>
              <a:t>Include $390M COLA and $459M for Quality Improvement</a:t>
            </a:r>
          </a:p>
          <a:p>
            <a:pPr lvl="1">
              <a:lnSpc>
                <a:spcPct val="100000"/>
              </a:lnSpc>
              <a:spcBef>
                <a:spcPts val="0"/>
              </a:spcBef>
              <a:spcAft>
                <a:spcPts val="600"/>
              </a:spcAft>
            </a:pPr>
            <a:endParaRPr lang="en-US" dirty="0">
              <a:solidFill>
                <a:schemeClr val="bg1"/>
              </a:solidFill>
            </a:endParaRPr>
          </a:p>
          <a:p>
            <a:pPr lvl="1">
              <a:lnSpc>
                <a:spcPct val="100000"/>
              </a:lnSpc>
              <a:spcBef>
                <a:spcPts val="0"/>
              </a:spcBef>
              <a:spcAft>
                <a:spcPts val="600"/>
              </a:spcAft>
            </a:pPr>
            <a:r>
              <a:rPr lang="en-US" dirty="0">
                <a:solidFill>
                  <a:schemeClr val="bg1"/>
                </a:solidFill>
              </a:rPr>
              <a:t>Increase TCU–HS Partnerships and facilities funding</a:t>
            </a:r>
          </a:p>
          <a:p>
            <a:pPr lvl="1">
              <a:lnSpc>
                <a:spcPct val="100000"/>
              </a:lnSpc>
              <a:spcBef>
                <a:spcPts val="0"/>
              </a:spcBef>
              <a:spcAft>
                <a:spcPts val="600"/>
              </a:spcAft>
            </a:pPr>
            <a:endParaRPr lang="en-US" dirty="0">
              <a:solidFill>
                <a:schemeClr val="bg1"/>
              </a:solidFill>
            </a:endParaRPr>
          </a:p>
          <a:p>
            <a:pPr lvl="1">
              <a:lnSpc>
                <a:spcPct val="100000"/>
              </a:lnSpc>
              <a:spcBef>
                <a:spcPts val="0"/>
              </a:spcBef>
              <a:spcAft>
                <a:spcPts val="600"/>
              </a:spcAft>
            </a:pPr>
            <a:r>
              <a:rPr lang="en-US" dirty="0">
                <a:solidFill>
                  <a:schemeClr val="bg1"/>
                </a:solidFill>
              </a:rPr>
              <a:t>Require OHS to deliver funds 30 days before program year</a:t>
            </a:r>
          </a:p>
        </p:txBody>
      </p:sp>
      <p:sp>
        <p:nvSpPr>
          <p:cNvPr id="3" name="TextBox 2">
            <a:extLst>
              <a:ext uri="{FF2B5EF4-FFF2-40B4-BE49-F238E27FC236}">
                <a16:creationId xmlns:a16="http://schemas.microsoft.com/office/drawing/2014/main" id="{9DB398EC-7B29-703E-AE7F-BAD2ABA5B428}"/>
              </a:ext>
            </a:extLst>
          </p:cNvPr>
          <p:cNvSpPr txBox="1"/>
          <p:nvPr/>
        </p:nvSpPr>
        <p:spPr>
          <a:xfrm>
            <a:off x="-932688" y="3151631"/>
            <a:ext cx="515112" cy="554738"/>
          </a:xfrm>
          <a:prstGeom prst="rect">
            <a:avLst/>
          </a:prstGeom>
          <a:solidFill>
            <a:srgbClr val="941A21"/>
          </a:solidFill>
        </p:spPr>
        <p:txBody>
          <a:bodyPr wrap="square" rtlCol="0">
            <a:spAutoFit/>
          </a:bodyPr>
          <a:lstStyle/>
          <a:p>
            <a:endParaRPr lang="en-US" dirty="0"/>
          </a:p>
        </p:txBody>
      </p:sp>
    </p:spTree>
    <p:extLst>
      <p:ext uri="{BB962C8B-B14F-4D97-AF65-F5344CB8AC3E}">
        <p14:creationId xmlns:p14="http://schemas.microsoft.com/office/powerpoint/2010/main" val="759797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58">
      <a:dk1>
        <a:srgbClr val="000000"/>
      </a:dk1>
      <a:lt1>
        <a:srgbClr val="FFFFFF"/>
      </a:lt1>
      <a:dk2>
        <a:srgbClr val="000000"/>
      </a:dk2>
      <a:lt2>
        <a:srgbClr val="E6E6E6"/>
      </a:lt2>
      <a:accent1>
        <a:srgbClr val="F0E6DC"/>
      </a:accent1>
      <a:accent2>
        <a:srgbClr val="BB674B"/>
      </a:accent2>
      <a:accent3>
        <a:srgbClr val="516673"/>
      </a:accent3>
      <a:accent4>
        <a:srgbClr val="CE9061"/>
      </a:accent4>
      <a:accent5>
        <a:srgbClr val="B6B9AE"/>
      </a:accent5>
      <a:accent6>
        <a:srgbClr val="AC7528"/>
      </a:accent6>
      <a:hlink>
        <a:srgbClr val="DDAE6D"/>
      </a:hlink>
      <a:folHlink>
        <a:srgbClr val="C8882E"/>
      </a:folHlink>
    </a:clrScheme>
    <a:fontScheme name="Custom 4">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ive American Heritage Month presentation_TM10238373_Win32_v3" id="{A59F6A07-43C1-4490-A9F5-9BCE9BE7E2FE}" vid="{1738882F-F19B-43CF-9E19-DB53C2DBEFB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F640D0E615D543BC090CA5FD7B2C0B" ma:contentTypeVersion="16" ma:contentTypeDescription="Create a new document." ma:contentTypeScope="" ma:versionID="4a455ba5e7688dcdcb20049c2def7004">
  <xsd:schema xmlns:xsd="http://www.w3.org/2001/XMLSchema" xmlns:xs="http://www.w3.org/2001/XMLSchema" xmlns:p="http://schemas.microsoft.com/office/2006/metadata/properties" xmlns:ns2="b6ce9847-7f4e-4576-ab6c-eec2854bfa88" xmlns:ns3="ba631688-d392-4d14-bbbe-57b04493331a" targetNamespace="http://schemas.microsoft.com/office/2006/metadata/properties" ma:root="true" ma:fieldsID="497d929c35152eaba39ed7cd0edadcba" ns2:_="" ns3:_="">
    <xsd:import namespace="b6ce9847-7f4e-4576-ab6c-eec2854bfa88"/>
    <xsd:import namespace="ba631688-d392-4d14-bbbe-57b04493331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DateTaken" minOccurs="0"/>
                <xsd:element ref="ns2:MediaServiceAutoKeyPoints" minOccurs="0"/>
                <xsd:element ref="ns2:MediaServiceKeyPoint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ce9847-7f4e-4576-ab6c-eec2854bfa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a8037b51-e848-455c-a8f2-62d88da47ee6"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a631688-d392-4d14-bbbe-57b04493331a"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9bfff84a-5586-4b66-9cbd-94f23e6e1c7a}" ma:internalName="TaxCatchAll" ma:showField="CatchAllData" ma:web="ba631688-d392-4d14-bbbe-57b0449333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a631688-d392-4d14-bbbe-57b04493331a" xsi:nil="true"/>
    <MediaServiceKeyPoints xmlns="b6ce9847-7f4e-4576-ab6c-eec2854bfa88" xsi:nil="true"/>
    <lcf76f155ced4ddcb4097134ff3c332f xmlns="b6ce9847-7f4e-4576-ab6c-eec2854bfa8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6A8F34-4537-4CE3-BAB6-961901E0E098}"/>
</file>

<file path=customXml/itemProps2.xml><?xml version="1.0" encoding="utf-8"?>
<ds:datastoreItem xmlns:ds="http://schemas.openxmlformats.org/officeDocument/2006/customXml" ds:itemID="{BD40004F-ECBB-442F-B301-37AB54AF87E9}">
  <ds:schemaRefs>
    <ds:schemaRef ds:uri="http://purl.org/dc/elements/1.1/"/>
    <ds:schemaRef ds:uri="http://purl.org/dc/dcmitype/"/>
    <ds:schemaRef ds:uri="http://schemas.microsoft.com/office/infopath/2007/PartnerControls"/>
    <ds:schemaRef ds:uri="ba631688-d392-4d14-bbbe-57b04493331a"/>
    <ds:schemaRef ds:uri="http://www.w3.org/XML/1998/namespace"/>
    <ds:schemaRef ds:uri="http://schemas.microsoft.com/office/2006/documentManagement/types"/>
    <ds:schemaRef ds:uri="http://purl.org/dc/terms/"/>
    <ds:schemaRef ds:uri="http://schemas.openxmlformats.org/package/2006/metadata/core-properties"/>
    <ds:schemaRef ds:uri="http://schemas.microsoft.com/office/2006/metadata/properties"/>
    <ds:schemaRef ds:uri="b6ce9847-7f4e-4576-ab6c-eec2854bfa88"/>
  </ds:schemaRefs>
</ds:datastoreItem>
</file>

<file path=customXml/itemProps3.xml><?xml version="1.0" encoding="utf-8"?>
<ds:datastoreItem xmlns:ds="http://schemas.openxmlformats.org/officeDocument/2006/customXml" ds:itemID="{407E98E9-8195-4D38-9683-95341A738032}">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Native American Heritage Month presentation</Template>
  <TotalTime>432</TotalTime>
  <Words>874</Words>
  <Application>Microsoft Office PowerPoint</Application>
  <PresentationFormat>Widescreen</PresentationFormat>
  <Paragraphs>93</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Segoe UI</vt:lpstr>
      <vt:lpstr>Office Theme</vt:lpstr>
      <vt:lpstr>At the Breaking Point: The AIAN Head Start Workforce Crisis</vt:lpstr>
      <vt:lpstr>The Workforce Crisis</vt:lpstr>
      <vt:lpstr>Degree Requirements Limit Hiring</vt:lpstr>
      <vt:lpstr>Current Workarounds</vt:lpstr>
      <vt:lpstr>Empowering Tribes to Certify Teachers</vt:lpstr>
      <vt:lpstr>Legislative Solution — Tribal Certification Standards Act</vt:lpstr>
      <vt:lpstr>Salary Crisis</vt:lpstr>
      <vt:lpstr>Inadequate Federal Strategies</vt:lpstr>
      <vt:lpstr>Funding Solution</vt:lpstr>
      <vt:lpstr>Path Forward</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Kristi Bentkowski</dc:creator>
  <cp:keywords/>
  <dc:description/>
  <cp:lastModifiedBy>Kristi Bentkowski</cp:lastModifiedBy>
  <cp:revision>3</cp:revision>
  <cp:lastPrinted>2025-06-18T18:10:53Z</cp:lastPrinted>
  <dcterms:created xsi:type="dcterms:W3CDTF">2025-06-18T16:25:20Z</dcterms:created>
  <dcterms:modified xsi:type="dcterms:W3CDTF">2025-10-20T16:29:00Z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0x010100D4F640D0E615D543BC090CA5FD7B2C0B</vt:lpwstr>
  </property>
  <property fmtid="{D5CDD505-2E9C-101B-9397-08002B2CF9AE}" pid="3" name="MediaServiceImageTags">
    <vt:lpwstr/>
  </property>
</Properties>
</file>