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5143500" cx="9144000"/>
  <p:notesSz cx="6858000" cy="9144000"/>
  <p:embeddedFontLst>
    <p:embeddedFont>
      <p:font typeface="Proxima Nova"/>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924">
          <p15:clr>
            <a:srgbClr val="9AA0A6"/>
          </p15:clr>
        </p15:guide>
        <p15:guide id="4" orient="horz" pos="530">
          <p15:clr>
            <a:srgbClr val="9AA0A6"/>
          </p15:clr>
        </p15:guide>
        <p15:guide id="5" pos="479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924" orient="horz"/>
        <p:guide pos="530" orient="horz"/>
        <p:guide pos="4796"/>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63" Type="http://schemas.openxmlformats.org/officeDocument/2006/relationships/font" Target="fonts/ProximaNova-italic.fntdata"/><Relationship Id="rId21" Type="http://schemas.openxmlformats.org/officeDocument/2006/relationships/slide" Target="slides/slide16.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slide" Target="slides/slide53.xml"/><Relationship Id="rId66" Type="http://schemas.openxmlformats.org/officeDocument/2006/relationships/customXml" Target="../customXml/item2.xml"/><Relationship Id="rId5" Type="http://schemas.openxmlformats.org/officeDocument/2006/relationships/notesMaster" Target="notesMasters/notesMaster1.xml"/><Relationship Id="rId61" Type="http://schemas.openxmlformats.org/officeDocument/2006/relationships/font" Target="fonts/ProximaNova-regular.fntdata"/><Relationship Id="rId19" Type="http://schemas.openxmlformats.org/officeDocument/2006/relationships/slide" Target="slides/slide14.xml"/><Relationship Id="rId43" Type="http://schemas.openxmlformats.org/officeDocument/2006/relationships/slide" Target="slides/slide38.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64" Type="http://schemas.openxmlformats.org/officeDocument/2006/relationships/font" Target="fonts/ProximaNova-boldItalic.fntdata"/><Relationship Id="rId22" Type="http://schemas.openxmlformats.org/officeDocument/2006/relationships/slide" Target="slides/slide17.xml"/><Relationship Id="rId27" Type="http://schemas.openxmlformats.org/officeDocument/2006/relationships/slide" Target="slides/slide22.xml"/><Relationship Id="rId56" Type="http://schemas.openxmlformats.org/officeDocument/2006/relationships/slide" Target="slides/slide51.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presProps" Target="presProp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slide" Target="slides/slide54.xml"/><Relationship Id="rId17" Type="http://schemas.openxmlformats.org/officeDocument/2006/relationships/slide" Target="slides/slide12.xml"/><Relationship Id="rId67" Type="http://schemas.openxmlformats.org/officeDocument/2006/relationships/customXml" Target="../customXml/item3.xml"/><Relationship Id="rId41" Type="http://schemas.openxmlformats.org/officeDocument/2006/relationships/slide" Target="slides/slide36.xml"/><Relationship Id="rId62" Type="http://schemas.openxmlformats.org/officeDocument/2006/relationships/font" Target="fonts/ProximaNova-bold.fntdata"/><Relationship Id="rId20" Type="http://schemas.openxmlformats.org/officeDocument/2006/relationships/slide" Target="slides/slide15.xml"/><Relationship Id="rId54" Type="http://schemas.openxmlformats.org/officeDocument/2006/relationships/slide" Target="slides/slide49.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slide" Target="slides/slide52.xml"/><Relationship Id="rId15" Type="http://schemas.openxmlformats.org/officeDocument/2006/relationships/slide" Target="slides/slide10.xml"/><Relationship Id="rId44" Type="http://schemas.openxmlformats.org/officeDocument/2006/relationships/slide" Target="slides/slide39.xml"/><Relationship Id="rId31" Type="http://schemas.openxmlformats.org/officeDocument/2006/relationships/slide" Target="slides/slide26.xml"/><Relationship Id="rId60" Type="http://schemas.openxmlformats.org/officeDocument/2006/relationships/slide" Target="slides/slide55.xml"/><Relationship Id="rId52" Type="http://schemas.openxmlformats.org/officeDocument/2006/relationships/slide" Target="slides/slide47.xml"/><Relationship Id="rId10" Type="http://schemas.openxmlformats.org/officeDocument/2006/relationships/slide" Target="slides/slide5.xml"/><Relationship Id="rId65"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96445bd7a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996445bd7a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96445bd7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996445bd7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ea9336c2d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ea9336c2d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996445bd7a_0_3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996445bd7a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ea9336c2d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ea9336c2d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ea9336c2d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ea9336c2d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eb5508ba3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eb5508ba3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ea9336c2db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ea9336c2d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ea9336c2db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ea9336c2db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ea9336c2db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ea9336c2db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ea9336c2db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ea9336c2db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c27697102_0_1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c27697102_0_1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ea9336c2db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ea9336c2db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ea9336c2db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ea9336c2db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996445bd7a_0_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996445bd7a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ea9336c2db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ea9336c2db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ea9336c2db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ea9336c2db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ea9336c2db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ea9336c2db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9c7ed1534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9c7ed1534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ea9336c2db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ea9336c2db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9c7ed1534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9c7ed1534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eb3b58f5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eb3b58f5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9c7ed153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9c7ed153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ea9336c2db_2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ea9336c2db_2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996445bd7a_0_3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996445bd7a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eb5508ba3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eb5508ba3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eb5508ba3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eb5508ba3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ea9336c2db_2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ea9336c2db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9c7ed15340_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9c7ed15340_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9c7ed1534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9c7ed1534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ea9336c2db_2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ea9336c2db_2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ea9336c2db_2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ea9336c2db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ea9336c2db_2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ea9336c2db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ea9336c2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ea9336c2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ea9336c2db_2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ea9336c2db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ea9336c2db_2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ea9336c2db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9c7ed1534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9c7ed1534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ea9336c2db_2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ea9336c2db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ea9336c2db_2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ea9336c2db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ea9336c2db_2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ea9336c2db_2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ea9336c2db_2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ea9336c2db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ea9336c2db_2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ea9336c2db_2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ea9336c2db_2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ea9336c2db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ea9336c2db_2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1ea9336c2db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eb5508ba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eb5508ba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ea9336c2db_2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ea9336c2db_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9c7ed1534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9c7ed1534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9c7ed15340_3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9c7ed15340_3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ea9336c2db_2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ea9336c2db_2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9d5412a27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9d5412a27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ea9336c2db_2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ea9336c2db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ea9336c2d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ea9336c2d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9c7ed15340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9c7ed15340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9c7ed1534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9c7ed1534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96445bd7a_0_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996445bd7a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jpg"/><Relationship Id="rId4" Type="http://schemas.openxmlformats.org/officeDocument/2006/relationships/image" Target="../media/image6.png"/><Relationship Id="rId5" Type="http://schemas.openxmlformats.org/officeDocument/2006/relationships/image" Target="../media/image12.jpg"/><Relationship Id="rId6"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p:cSld name="NHSA Parent &amp; Family Engagement Conference 2018 Templat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29387" l="2912" r="0" t="21253"/>
          <a:stretch/>
        </p:blipFill>
        <p:spPr>
          <a:xfrm>
            <a:off x="-42809" y="2018700"/>
            <a:ext cx="9218722" cy="3159675"/>
          </a:xfrm>
          <a:prstGeom prst="rect">
            <a:avLst/>
          </a:prstGeom>
          <a:noFill/>
          <a:ln>
            <a:noFill/>
          </a:ln>
        </p:spPr>
      </p:pic>
      <p:sp>
        <p:nvSpPr>
          <p:cNvPr id="10" name="Google Shape;10;p2"/>
          <p:cNvSpPr txBox="1"/>
          <p:nvPr>
            <p:ph type="ctrTitle"/>
          </p:nvPr>
        </p:nvSpPr>
        <p:spPr>
          <a:xfrm>
            <a:off x="709190" y="498561"/>
            <a:ext cx="7814100" cy="701700"/>
          </a:xfrm>
          <a:prstGeom prst="rect">
            <a:avLst/>
          </a:prstGeom>
          <a:noFill/>
          <a:ln>
            <a:noFill/>
          </a:ln>
        </p:spPr>
        <p:txBody>
          <a:bodyPr anchorCtr="0" anchor="b" bIns="34275" lIns="68575" spcFirstLastPara="1" rIns="68575" wrap="square" tIns="34275">
            <a:noAutofit/>
          </a:bodyPr>
          <a:lstStyle>
            <a:lvl1pPr lvl="0" rtl="0" algn="r">
              <a:lnSpc>
                <a:spcPct val="90000"/>
              </a:lnSpc>
              <a:spcBef>
                <a:spcPts val="0"/>
              </a:spcBef>
              <a:spcAft>
                <a:spcPts val="0"/>
              </a:spcAft>
              <a:buClr>
                <a:srgbClr val="D94E53"/>
              </a:buClr>
              <a:buSzPts val="4500"/>
              <a:buFont typeface="Proxima Nova"/>
              <a:buNone/>
              <a:defRPr b="1" sz="4500">
                <a:solidFill>
                  <a:srgbClr val="D94E53"/>
                </a:solidFill>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 name="Google Shape;11;p2"/>
          <p:cNvSpPr txBox="1"/>
          <p:nvPr>
            <p:ph idx="1" type="subTitle"/>
          </p:nvPr>
        </p:nvSpPr>
        <p:spPr>
          <a:xfrm>
            <a:off x="2288625" y="1200150"/>
            <a:ext cx="6234600" cy="475200"/>
          </a:xfrm>
          <a:prstGeom prst="rect">
            <a:avLst/>
          </a:prstGeom>
          <a:noFill/>
          <a:ln>
            <a:noFill/>
          </a:ln>
        </p:spPr>
        <p:txBody>
          <a:bodyPr anchorCtr="0" anchor="t" bIns="34275" lIns="68575" spcFirstLastPara="1" rIns="68575" wrap="square" tIns="34275">
            <a:noAutofit/>
          </a:bodyPr>
          <a:lstStyle>
            <a:lvl1pPr lvl="0" rtl="0" algn="r">
              <a:lnSpc>
                <a:spcPct val="90000"/>
              </a:lnSpc>
              <a:spcBef>
                <a:spcPts val="800"/>
              </a:spcBef>
              <a:spcAft>
                <a:spcPts val="0"/>
              </a:spcAft>
              <a:buClr>
                <a:srgbClr val="666666"/>
              </a:buClr>
              <a:buSzPts val="2300"/>
              <a:buNone/>
              <a:defRPr b="1" sz="2300">
                <a:solidFill>
                  <a:srgbClr val="66666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2" name="Google Shape;12;p2"/>
          <p:cNvSpPr/>
          <p:nvPr/>
        </p:nvSpPr>
        <p:spPr>
          <a:xfrm>
            <a:off x="9062820" y="411932"/>
            <a:ext cx="92100" cy="12633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 name="Google Shape;13;p2"/>
          <p:cNvSpPr/>
          <p:nvPr/>
        </p:nvSpPr>
        <p:spPr>
          <a:xfrm>
            <a:off x="-42809" y="3480347"/>
            <a:ext cx="2013414" cy="1695989"/>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D94E53"/>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pic>
        <p:nvPicPr>
          <p:cNvPr id="14" name="Google Shape;14;p2"/>
          <p:cNvPicPr preferRelativeResize="0"/>
          <p:nvPr/>
        </p:nvPicPr>
        <p:blipFill>
          <a:blip r:embed="rId3">
            <a:alphaModFix/>
          </a:blip>
          <a:stretch>
            <a:fillRect/>
          </a:stretch>
        </p:blipFill>
        <p:spPr>
          <a:xfrm>
            <a:off x="138183" y="4666975"/>
            <a:ext cx="1090011" cy="331063"/>
          </a:xfrm>
          <a:prstGeom prst="rect">
            <a:avLst/>
          </a:prstGeom>
          <a:noFill/>
          <a:ln>
            <a:noFill/>
          </a:ln>
        </p:spPr>
      </p:pic>
      <p:sp>
        <p:nvSpPr>
          <p:cNvPr id="15" name="Google Shape;15;p2"/>
          <p:cNvSpPr txBox="1"/>
          <p:nvPr/>
        </p:nvSpPr>
        <p:spPr>
          <a:xfrm>
            <a:off x="7231550" y="4638250"/>
            <a:ext cx="2013300" cy="331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8" name="Shape 78"/>
        <p:cNvGrpSpPr/>
        <p:nvPr/>
      </p:nvGrpSpPr>
      <p:grpSpPr>
        <a:xfrm>
          <a:off x="0" y="0"/>
          <a:ext cx="0" cy="0"/>
          <a:chOff x="0" y="0"/>
          <a:chExt cx="0" cy="0"/>
        </a:xfrm>
      </p:grpSpPr>
      <p:grpSp>
        <p:nvGrpSpPr>
          <p:cNvPr id="79" name="Google Shape;79;p11"/>
          <p:cNvGrpSpPr/>
          <p:nvPr/>
        </p:nvGrpSpPr>
        <p:grpSpPr>
          <a:xfrm>
            <a:off x="6475475" y="0"/>
            <a:ext cx="2668840" cy="4319675"/>
            <a:chOff x="6475475" y="0"/>
            <a:chExt cx="2668840" cy="4319675"/>
          </a:xfrm>
        </p:grpSpPr>
        <p:sp>
          <p:nvSpPr>
            <p:cNvPr id="80" name="Google Shape;80;p11"/>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81" name="Google Shape;81;p11"/>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 name="Google Shape;82;p11"/>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83" name="Google Shape;83;p11"/>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1"/>
          <p:cNvSpPr txBox="1"/>
          <p:nvPr>
            <p:ph type="title"/>
          </p:nvPr>
        </p:nvSpPr>
        <p:spPr>
          <a:xfrm>
            <a:off x="629841" y="342900"/>
            <a:ext cx="2949000" cy="1200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2400"/>
              <a:buFont typeface="Proxima Nova"/>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1"/>
          <p:cNvSpPr txBox="1"/>
          <p:nvPr>
            <p:ph idx="1" type="body"/>
          </p:nvPr>
        </p:nvSpPr>
        <p:spPr>
          <a:xfrm>
            <a:off x="3886199" y="746522"/>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6" name="Google Shape;86;p11"/>
          <p:cNvSpPr txBox="1"/>
          <p:nvPr>
            <p:ph idx="2" type="body"/>
          </p:nvPr>
        </p:nvSpPr>
        <p:spPr>
          <a:xfrm>
            <a:off x="629850" y="1752600"/>
            <a:ext cx="2949000" cy="2649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cxnSp>
        <p:nvCxnSpPr>
          <p:cNvPr id="87" name="Google Shape;87;p11"/>
          <p:cNvCxnSpPr/>
          <p:nvPr/>
        </p:nvCxnSpPr>
        <p:spPr>
          <a:xfrm rot="10800000">
            <a:off x="630019" y="1557031"/>
            <a:ext cx="2949000" cy="0"/>
          </a:xfrm>
          <a:prstGeom prst="straightConnector1">
            <a:avLst/>
          </a:prstGeom>
          <a:noFill/>
          <a:ln cap="flat" cmpd="sng" w="9525">
            <a:solidFill>
              <a:srgbClr val="595959"/>
            </a:solidFill>
            <a:prstDash val="solid"/>
            <a:round/>
            <a:headEnd len="sm" w="sm" type="none"/>
            <a:tailEnd len="sm" w="sm" type="none"/>
          </a:ln>
        </p:spPr>
      </p:cxnSp>
      <p:sp>
        <p:nvSpPr>
          <p:cNvPr id="88" name="Google Shape;88;p11"/>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9" name="Google Shape;89;p11"/>
          <p:cNvSpPr/>
          <p:nvPr/>
        </p:nvSpPr>
        <p:spPr>
          <a:xfrm>
            <a:off x="-13572" y="4890654"/>
            <a:ext cx="8529000" cy="270900"/>
          </a:xfrm>
          <a:prstGeom prst="snip1Rect">
            <a:avLst>
              <a:gd fmla="val 16667" name="adj"/>
            </a:avLst>
          </a:prstGeom>
          <a:solidFill>
            <a:srgbClr val="204F6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0" name="Google Shape;90;p11"/>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 name="Shape 91"/>
        <p:cNvGrpSpPr/>
        <p:nvPr/>
      </p:nvGrpSpPr>
      <p:grpSpPr>
        <a:xfrm>
          <a:off x="0" y="0"/>
          <a:ext cx="0" cy="0"/>
          <a:chOff x="0" y="0"/>
          <a:chExt cx="0" cy="0"/>
        </a:xfrm>
      </p:grpSpPr>
      <p:grpSp>
        <p:nvGrpSpPr>
          <p:cNvPr id="92" name="Google Shape;92;p12"/>
          <p:cNvGrpSpPr/>
          <p:nvPr/>
        </p:nvGrpSpPr>
        <p:grpSpPr>
          <a:xfrm>
            <a:off x="6475475" y="0"/>
            <a:ext cx="2668840" cy="4319675"/>
            <a:chOff x="6475475" y="0"/>
            <a:chExt cx="2668840" cy="4319675"/>
          </a:xfrm>
        </p:grpSpPr>
        <p:sp>
          <p:nvSpPr>
            <p:cNvPr id="93" name="Google Shape;93;p12"/>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94" name="Google Shape;94;p12"/>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2"/>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96" name="Google Shape;96;p12"/>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2"/>
          <p:cNvSpPr txBox="1"/>
          <p:nvPr>
            <p:ph type="title"/>
          </p:nvPr>
        </p:nvSpPr>
        <p:spPr>
          <a:xfrm>
            <a:off x="629841" y="342900"/>
            <a:ext cx="2949000" cy="1200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2400"/>
              <a:buFont typeface="Proxima Nova"/>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cxnSp>
        <p:nvCxnSpPr>
          <p:cNvPr id="99" name="Google Shape;99;p12"/>
          <p:cNvCxnSpPr/>
          <p:nvPr/>
        </p:nvCxnSpPr>
        <p:spPr>
          <a:xfrm rot="10800000">
            <a:off x="630019" y="1557031"/>
            <a:ext cx="2949000" cy="0"/>
          </a:xfrm>
          <a:prstGeom prst="straightConnector1">
            <a:avLst/>
          </a:prstGeom>
          <a:noFill/>
          <a:ln cap="flat" cmpd="sng" w="9525">
            <a:solidFill>
              <a:srgbClr val="595959"/>
            </a:solidFill>
            <a:prstDash val="solid"/>
            <a:round/>
            <a:headEnd len="sm" w="sm" type="none"/>
            <a:tailEnd len="sm" w="sm" type="none"/>
          </a:ln>
        </p:spPr>
      </p:cxnSp>
      <p:sp>
        <p:nvSpPr>
          <p:cNvPr id="100" name="Google Shape;100;p12"/>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 name="Google Shape;101;p12"/>
          <p:cNvSpPr/>
          <p:nvPr/>
        </p:nvSpPr>
        <p:spPr>
          <a:xfrm>
            <a:off x="-13572" y="4890654"/>
            <a:ext cx="8529000" cy="270900"/>
          </a:xfrm>
          <a:prstGeom prst="snip1Rect">
            <a:avLst>
              <a:gd fmla="val 16667" name="adj"/>
            </a:avLst>
          </a:prstGeom>
          <a:solidFill>
            <a:srgbClr val="204F6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 name="Google Shape;102;p12"/>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 v1">
  <p:cSld name="SECTION_HEADER_3">
    <p:spTree>
      <p:nvGrpSpPr>
        <p:cNvPr id="103" name="Shape 103"/>
        <p:cNvGrpSpPr/>
        <p:nvPr/>
      </p:nvGrpSpPr>
      <p:grpSpPr>
        <a:xfrm>
          <a:off x="0" y="0"/>
          <a:ext cx="0" cy="0"/>
          <a:chOff x="0" y="0"/>
          <a:chExt cx="0" cy="0"/>
        </a:xfrm>
      </p:grpSpPr>
      <p:sp>
        <p:nvSpPr>
          <p:cNvPr id="104" name="Google Shape;104;p13"/>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4752113" y="94"/>
            <a:ext cx="4263000" cy="5143500"/>
          </a:xfrm>
          <a:prstGeom prst="rect">
            <a:avLst/>
          </a:prstGeom>
          <a:solidFill>
            <a:srgbClr val="204F6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sz="1100"/>
          </a:p>
        </p:txBody>
      </p:sp>
      <p:pic>
        <p:nvPicPr>
          <p:cNvPr id="106" name="Google Shape;106;p13"/>
          <p:cNvPicPr preferRelativeResize="0"/>
          <p:nvPr/>
        </p:nvPicPr>
        <p:blipFill rotWithShape="1">
          <a:blip r:embed="rId2">
            <a:alphaModFix/>
          </a:blip>
          <a:srcRect b="1865" l="29294" r="17002" t="952"/>
          <a:stretch/>
        </p:blipFill>
        <p:spPr>
          <a:xfrm>
            <a:off x="4752113" y="56"/>
            <a:ext cx="4263075" cy="5143500"/>
          </a:xfrm>
          <a:prstGeom prst="rect">
            <a:avLst/>
          </a:prstGeom>
          <a:noFill/>
          <a:ln>
            <a:noFill/>
          </a:ln>
        </p:spPr>
      </p:pic>
      <p:sp>
        <p:nvSpPr>
          <p:cNvPr id="107" name="Google Shape;107;p13"/>
          <p:cNvSpPr/>
          <p:nvPr/>
        </p:nvSpPr>
        <p:spPr>
          <a:xfrm>
            <a:off x="8944250" y="-31925"/>
            <a:ext cx="210900" cy="5223600"/>
          </a:xfrm>
          <a:prstGeom prst="rect">
            <a:avLst/>
          </a:prstGeom>
          <a:solidFill>
            <a:srgbClr val="D94F5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8" name="Google Shape;108;p13"/>
          <p:cNvSpPr txBox="1"/>
          <p:nvPr>
            <p:ph type="title"/>
          </p:nvPr>
        </p:nvSpPr>
        <p:spPr>
          <a:xfrm>
            <a:off x="279275" y="514500"/>
            <a:ext cx="3996000" cy="1028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D94E53"/>
              </a:buClr>
              <a:buSzPts val="3000"/>
              <a:buFont typeface="Proxima Nova"/>
              <a:buNone/>
              <a:defRPr sz="3000">
                <a:solidFill>
                  <a:srgbClr val="D94E5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 name="Google Shape;109;p13"/>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cxnSp>
        <p:nvCxnSpPr>
          <p:cNvPr id="110" name="Google Shape;110;p13"/>
          <p:cNvCxnSpPr/>
          <p:nvPr/>
        </p:nvCxnSpPr>
        <p:spPr>
          <a:xfrm flipH="1">
            <a:off x="318325" y="1539950"/>
            <a:ext cx="3974400" cy="17100"/>
          </a:xfrm>
          <a:prstGeom prst="straightConnector1">
            <a:avLst/>
          </a:prstGeom>
          <a:noFill/>
          <a:ln cap="flat" cmpd="sng" w="9525">
            <a:solidFill>
              <a:srgbClr val="595959"/>
            </a:solidFill>
            <a:prstDash val="solid"/>
            <a:round/>
            <a:headEnd len="sm" w="sm" type="none"/>
            <a:tailEnd len="sm" w="sm" type="none"/>
          </a:ln>
        </p:spPr>
      </p:cxnSp>
      <p:sp>
        <p:nvSpPr>
          <p:cNvPr id="111" name="Google Shape;111;p13"/>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pic>
        <p:nvPicPr>
          <p:cNvPr id="112" name="Google Shape;112;p13"/>
          <p:cNvPicPr preferRelativeResize="0"/>
          <p:nvPr/>
        </p:nvPicPr>
        <p:blipFill>
          <a:blip r:embed="rId3">
            <a:alphaModFix/>
          </a:blip>
          <a:stretch>
            <a:fillRect/>
          </a:stretch>
        </p:blipFill>
        <p:spPr>
          <a:xfrm>
            <a:off x="7612026" y="4623775"/>
            <a:ext cx="1168175" cy="3508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 add your own">
  <p:cSld name="SECTION_HEADER_3_1">
    <p:spTree>
      <p:nvGrpSpPr>
        <p:cNvPr id="113" name="Shape 113"/>
        <p:cNvGrpSpPr/>
        <p:nvPr/>
      </p:nvGrpSpPr>
      <p:grpSpPr>
        <a:xfrm>
          <a:off x="0" y="0"/>
          <a:ext cx="0" cy="0"/>
          <a:chOff x="0" y="0"/>
          <a:chExt cx="0" cy="0"/>
        </a:xfrm>
      </p:grpSpPr>
      <p:sp>
        <p:nvSpPr>
          <p:cNvPr id="114" name="Google Shape;114;p14"/>
          <p:cNvSpPr/>
          <p:nvPr/>
        </p:nvSpPr>
        <p:spPr>
          <a:xfrm>
            <a:off x="8944250" y="-31925"/>
            <a:ext cx="210900" cy="5143500"/>
          </a:xfrm>
          <a:prstGeom prst="rect">
            <a:avLst/>
          </a:prstGeom>
          <a:solidFill>
            <a:srgbClr val="D94F5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 name="Google Shape;115;p14"/>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 name="Google Shape;116;p14"/>
          <p:cNvSpPr txBox="1"/>
          <p:nvPr>
            <p:ph type="title"/>
          </p:nvPr>
        </p:nvSpPr>
        <p:spPr>
          <a:xfrm>
            <a:off x="279275" y="514500"/>
            <a:ext cx="3996000" cy="1028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D94E53"/>
              </a:buClr>
              <a:buSzPts val="3000"/>
              <a:buFont typeface="Proxima Nova"/>
              <a:buNone/>
              <a:defRPr sz="3000">
                <a:solidFill>
                  <a:srgbClr val="D94E5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p14"/>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cxnSp>
        <p:nvCxnSpPr>
          <p:cNvPr id="118" name="Google Shape;118;p14"/>
          <p:cNvCxnSpPr/>
          <p:nvPr/>
        </p:nvCxnSpPr>
        <p:spPr>
          <a:xfrm flipH="1">
            <a:off x="318325" y="1539950"/>
            <a:ext cx="3974400" cy="17100"/>
          </a:xfrm>
          <a:prstGeom prst="straightConnector1">
            <a:avLst/>
          </a:prstGeom>
          <a:noFill/>
          <a:ln cap="flat" cmpd="sng" w="9525">
            <a:solidFill>
              <a:srgbClr val="595959"/>
            </a:solidFill>
            <a:prstDash val="solid"/>
            <a:round/>
            <a:headEnd len="sm" w="sm" type="none"/>
            <a:tailEnd len="sm" w="sm" type="none"/>
          </a:ln>
        </p:spPr>
      </p:cxnSp>
      <p:sp>
        <p:nvSpPr>
          <p:cNvPr id="119" name="Google Shape;119;p14"/>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spTree>
      <p:nvGrpSpPr>
        <p:cNvPr id="120" name="Shape 120"/>
        <p:cNvGrpSpPr/>
        <p:nvPr/>
      </p:nvGrpSpPr>
      <p:grpSpPr>
        <a:xfrm>
          <a:off x="0" y="0"/>
          <a:ext cx="0" cy="0"/>
          <a:chOff x="0" y="0"/>
          <a:chExt cx="0" cy="0"/>
        </a:xfrm>
      </p:grpSpPr>
      <p:sp>
        <p:nvSpPr>
          <p:cNvPr id="121" name="Google Shape;121;p15"/>
          <p:cNvSpPr/>
          <p:nvPr/>
        </p:nvSpPr>
        <p:spPr>
          <a:xfrm>
            <a:off x="4752125" y="-24175"/>
            <a:ext cx="4407900" cy="5191800"/>
          </a:xfrm>
          <a:prstGeom prst="rect">
            <a:avLst/>
          </a:prstGeom>
          <a:solidFill>
            <a:srgbClr val="204F6D"/>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b="1" sz="2900">
              <a:solidFill>
                <a:srgbClr val="D9D9D9"/>
              </a:solidFill>
            </a:endParaRPr>
          </a:p>
        </p:txBody>
      </p:sp>
      <p:sp>
        <p:nvSpPr>
          <p:cNvPr id="122" name="Google Shape;122;p15"/>
          <p:cNvSpPr txBox="1"/>
          <p:nvPr/>
        </p:nvSpPr>
        <p:spPr>
          <a:xfrm>
            <a:off x="629841" y="342900"/>
            <a:ext cx="2949000" cy="1200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None/>
            </a:pPr>
            <a:r>
              <a:t/>
            </a:r>
            <a:endParaRPr b="1" sz="3000">
              <a:solidFill>
                <a:srgbClr val="204F6D"/>
              </a:solidFill>
              <a:latin typeface="Proxima Nova"/>
              <a:ea typeface="Proxima Nova"/>
              <a:cs typeface="Proxima Nova"/>
              <a:sym typeface="Proxima Nova"/>
            </a:endParaRPr>
          </a:p>
        </p:txBody>
      </p:sp>
      <p:sp>
        <p:nvSpPr>
          <p:cNvPr id="123" name="Google Shape;123;p15"/>
          <p:cNvSpPr txBox="1"/>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1200">
              <a:solidFill>
                <a:srgbClr val="000000"/>
              </a:solidFill>
              <a:latin typeface="Proxima Nova"/>
              <a:ea typeface="Proxima Nova"/>
              <a:cs typeface="Proxima Nova"/>
              <a:sym typeface="Proxima Nova"/>
            </a:endParaRPr>
          </a:p>
        </p:txBody>
      </p:sp>
      <p:sp>
        <p:nvSpPr>
          <p:cNvPr id="124" name="Google Shape;124;p15"/>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5" name="Google Shape;125;p15"/>
          <p:cNvSpPr/>
          <p:nvPr/>
        </p:nvSpPr>
        <p:spPr>
          <a:xfrm>
            <a:off x="-13572" y="514350"/>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 name="Google Shape;126;p15"/>
          <p:cNvSpPr txBox="1"/>
          <p:nvPr>
            <p:ph type="title"/>
          </p:nvPr>
        </p:nvSpPr>
        <p:spPr>
          <a:xfrm>
            <a:off x="279275" y="514500"/>
            <a:ext cx="3996000" cy="961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D94E53"/>
              </a:buClr>
              <a:buSzPts val="3000"/>
              <a:buFont typeface="Proxima Nova"/>
              <a:buNone/>
              <a:defRPr sz="3000">
                <a:solidFill>
                  <a:srgbClr val="D94E5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7" name="Google Shape;127;p15"/>
          <p:cNvSpPr txBox="1"/>
          <p:nvPr>
            <p:ph idx="1" type="body"/>
          </p:nvPr>
        </p:nvSpPr>
        <p:spPr>
          <a:xfrm>
            <a:off x="318450" y="1763375"/>
            <a:ext cx="3974400" cy="26385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cxnSp>
        <p:nvCxnSpPr>
          <p:cNvPr id="128" name="Google Shape;128;p15"/>
          <p:cNvCxnSpPr/>
          <p:nvPr/>
        </p:nvCxnSpPr>
        <p:spPr>
          <a:xfrm flipH="1">
            <a:off x="318325" y="1539950"/>
            <a:ext cx="3974400" cy="17100"/>
          </a:xfrm>
          <a:prstGeom prst="straightConnector1">
            <a:avLst/>
          </a:prstGeom>
          <a:noFill/>
          <a:ln cap="flat" cmpd="sng" w="9525">
            <a:solidFill>
              <a:srgbClr val="595959"/>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5">
    <p:spTree>
      <p:nvGrpSpPr>
        <p:cNvPr id="129" name="Shape 12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_1">
    <p:spTree>
      <p:nvGrpSpPr>
        <p:cNvPr id="130" name="Shape 130"/>
        <p:cNvGrpSpPr/>
        <p:nvPr/>
      </p:nvGrpSpPr>
      <p:grpSpPr>
        <a:xfrm>
          <a:off x="0" y="0"/>
          <a:ext cx="0" cy="0"/>
          <a:chOff x="0" y="0"/>
          <a:chExt cx="0" cy="0"/>
        </a:xfrm>
      </p:grpSpPr>
      <p:sp>
        <p:nvSpPr>
          <p:cNvPr id="131" name="Google Shape;131;p17"/>
          <p:cNvSpPr/>
          <p:nvPr/>
        </p:nvSpPr>
        <p:spPr>
          <a:xfrm>
            <a:off x="0" y="1311800"/>
            <a:ext cx="9144000" cy="3831600"/>
          </a:xfrm>
          <a:prstGeom prst="rect">
            <a:avLst/>
          </a:prstGeom>
          <a:solidFill>
            <a:srgbClr val="204F6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 name="Google Shape;132;p17"/>
          <p:cNvSpPr/>
          <p:nvPr/>
        </p:nvSpPr>
        <p:spPr>
          <a:xfrm rot="10800000">
            <a:off x="8119348" y="1279530"/>
            <a:ext cx="1024661" cy="770382"/>
          </a:xfrm>
          <a:custGeom>
            <a:rect b="b" l="l" r="r" t="t"/>
            <a:pathLst>
              <a:path extrusionOk="0" h="1027176" w="1813560">
                <a:moveTo>
                  <a:pt x="0" y="1027176"/>
                </a:moveTo>
                <a:lnTo>
                  <a:pt x="0" y="0"/>
                </a:lnTo>
                <a:lnTo>
                  <a:pt x="1813560" y="1027176"/>
                </a:lnTo>
                <a:lnTo>
                  <a:pt x="0" y="1027176"/>
                </a:lnTo>
                <a:close/>
              </a:path>
            </a:pathLst>
          </a:custGeom>
          <a:solidFill>
            <a:srgbClr val="FFFFF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FFFFFF"/>
              </a:solidFill>
              <a:latin typeface="Calibri"/>
              <a:ea typeface="Calibri"/>
              <a:cs typeface="Calibri"/>
              <a:sym typeface="Calibri"/>
            </a:endParaRPr>
          </a:p>
        </p:txBody>
      </p:sp>
      <p:sp>
        <p:nvSpPr>
          <p:cNvPr id="133" name="Google Shape;133;p17"/>
          <p:cNvSpPr/>
          <p:nvPr/>
        </p:nvSpPr>
        <p:spPr>
          <a:xfrm>
            <a:off x="0" y="3460206"/>
            <a:ext cx="2044630" cy="1685833"/>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D94E53"/>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FFFFFF"/>
              </a:solidFill>
              <a:latin typeface="Calibri"/>
              <a:ea typeface="Calibri"/>
              <a:cs typeface="Calibri"/>
              <a:sym typeface="Calibri"/>
            </a:endParaRPr>
          </a:p>
        </p:txBody>
      </p:sp>
      <p:pic>
        <p:nvPicPr>
          <p:cNvPr id="134" name="Google Shape;134;p17"/>
          <p:cNvPicPr preferRelativeResize="0"/>
          <p:nvPr/>
        </p:nvPicPr>
        <p:blipFill>
          <a:blip r:embed="rId2">
            <a:alphaModFix/>
          </a:blip>
          <a:stretch>
            <a:fillRect/>
          </a:stretch>
        </p:blipFill>
        <p:spPr>
          <a:xfrm>
            <a:off x="179524" y="4658885"/>
            <a:ext cx="1024650" cy="307740"/>
          </a:xfrm>
          <a:prstGeom prst="rect">
            <a:avLst/>
          </a:prstGeom>
          <a:noFill/>
          <a:ln>
            <a:noFill/>
          </a:ln>
        </p:spPr>
      </p:pic>
      <p:sp>
        <p:nvSpPr>
          <p:cNvPr id="135" name="Google Shape;135;p17"/>
          <p:cNvSpPr/>
          <p:nvPr/>
        </p:nvSpPr>
        <p:spPr>
          <a:xfrm>
            <a:off x="9015300" y="285881"/>
            <a:ext cx="128700" cy="8349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NHSA Parent &amp; Family Engagement Conference 2018 Template_1_1">
    <p:bg>
      <p:bgPr>
        <a:solidFill>
          <a:srgbClr val="FFFFFF"/>
        </a:solidFill>
      </p:bgPr>
    </p:bg>
    <p:spTree>
      <p:nvGrpSpPr>
        <p:cNvPr id="136" name="Shape 136"/>
        <p:cNvGrpSpPr/>
        <p:nvPr/>
      </p:nvGrpSpPr>
      <p:grpSpPr>
        <a:xfrm>
          <a:off x="0" y="0"/>
          <a:ext cx="0" cy="0"/>
          <a:chOff x="0" y="0"/>
          <a:chExt cx="0" cy="0"/>
        </a:xfrm>
      </p:grpSpPr>
      <p:sp>
        <p:nvSpPr>
          <p:cNvPr id="137" name="Google Shape;137;p18"/>
          <p:cNvSpPr/>
          <p:nvPr/>
        </p:nvSpPr>
        <p:spPr>
          <a:xfrm>
            <a:off x="0" y="2716100"/>
            <a:ext cx="3303600" cy="2433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138" name="Google Shape;138;p18"/>
          <p:cNvSpPr/>
          <p:nvPr/>
        </p:nvSpPr>
        <p:spPr>
          <a:xfrm>
            <a:off x="4747316" y="2236181"/>
            <a:ext cx="4314300" cy="29136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 name="Google Shape;139;p18"/>
          <p:cNvSpPr/>
          <p:nvPr/>
        </p:nvSpPr>
        <p:spPr>
          <a:xfrm>
            <a:off x="3397625" y="2716000"/>
            <a:ext cx="5754600" cy="2433600"/>
          </a:xfrm>
          <a:prstGeom prst="rect">
            <a:avLst/>
          </a:prstGeom>
          <a:solidFill>
            <a:srgbClr val="0083B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40" name="Google Shape;140;p18"/>
          <p:cNvPicPr preferRelativeResize="0"/>
          <p:nvPr/>
        </p:nvPicPr>
        <p:blipFill rotWithShape="1">
          <a:blip r:embed="rId2">
            <a:alphaModFix/>
          </a:blip>
          <a:srcRect b="17504" l="18347" r="7879" t="21886"/>
          <a:stretch/>
        </p:blipFill>
        <p:spPr>
          <a:xfrm>
            <a:off x="0" y="0"/>
            <a:ext cx="4826601" cy="2643476"/>
          </a:xfrm>
          <a:prstGeom prst="rect">
            <a:avLst/>
          </a:prstGeom>
          <a:noFill/>
          <a:ln>
            <a:noFill/>
          </a:ln>
        </p:spPr>
      </p:pic>
      <p:sp>
        <p:nvSpPr>
          <p:cNvPr id="141" name="Google Shape;141;p18"/>
          <p:cNvSpPr txBox="1"/>
          <p:nvPr>
            <p:ph type="ctrTitle"/>
          </p:nvPr>
        </p:nvSpPr>
        <p:spPr>
          <a:xfrm>
            <a:off x="4572756" y="2923387"/>
            <a:ext cx="4228800" cy="1311000"/>
          </a:xfrm>
          <a:prstGeom prst="rect">
            <a:avLst/>
          </a:prstGeom>
          <a:noFill/>
          <a:ln>
            <a:noFill/>
          </a:ln>
        </p:spPr>
        <p:txBody>
          <a:bodyPr anchorCtr="0" anchor="b" bIns="34275" lIns="68575" spcFirstLastPara="1" rIns="68575" wrap="square" tIns="34275">
            <a:noAutofit/>
          </a:bodyPr>
          <a:lstStyle>
            <a:lvl1pPr lvl="0" rtl="0" algn="r">
              <a:lnSpc>
                <a:spcPct val="90000"/>
              </a:lnSpc>
              <a:spcBef>
                <a:spcPts val="0"/>
              </a:spcBef>
              <a:spcAft>
                <a:spcPts val="0"/>
              </a:spcAft>
              <a:buClr>
                <a:srgbClr val="FFFFFF"/>
              </a:buClr>
              <a:buSzPts val="4100"/>
              <a:buFont typeface="Proxima Nova"/>
              <a:buNone/>
              <a:defRPr b="1" sz="4100">
                <a:solidFill>
                  <a:srgbClr val="FFFFFF"/>
                </a:solidFill>
                <a:latin typeface="Proxima Nova"/>
                <a:ea typeface="Proxima Nova"/>
                <a:cs typeface="Proxima Nova"/>
                <a:sym typeface="Proxima Nov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18"/>
          <p:cNvSpPr txBox="1"/>
          <p:nvPr>
            <p:ph idx="1" type="subTitle"/>
          </p:nvPr>
        </p:nvSpPr>
        <p:spPr>
          <a:xfrm>
            <a:off x="5193264" y="4234237"/>
            <a:ext cx="3607800" cy="475200"/>
          </a:xfrm>
          <a:prstGeom prst="rect">
            <a:avLst/>
          </a:prstGeom>
          <a:noFill/>
          <a:ln>
            <a:noFill/>
          </a:ln>
        </p:spPr>
        <p:txBody>
          <a:bodyPr anchorCtr="0" anchor="t" bIns="34275" lIns="68575" spcFirstLastPara="1" rIns="68575" wrap="square" tIns="34275">
            <a:noAutofit/>
          </a:bodyPr>
          <a:lstStyle>
            <a:lvl1pPr lvl="0" rtl="0" algn="r">
              <a:lnSpc>
                <a:spcPct val="90000"/>
              </a:lnSpc>
              <a:spcBef>
                <a:spcPts val="800"/>
              </a:spcBef>
              <a:spcAft>
                <a:spcPts val="0"/>
              </a:spcAft>
              <a:buClr>
                <a:srgbClr val="FFFFFF"/>
              </a:buClr>
              <a:buSzPts val="1800"/>
              <a:buNone/>
              <a:defRPr sz="1800">
                <a:solidFill>
                  <a:srgbClr val="FFFFFF"/>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43" name="Google Shape;143;p18"/>
          <p:cNvSpPr/>
          <p:nvPr/>
        </p:nvSpPr>
        <p:spPr>
          <a:xfrm>
            <a:off x="9062820" y="3326229"/>
            <a:ext cx="92100" cy="12633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pic>
        <p:nvPicPr>
          <p:cNvPr id="144" name="Google Shape;144;p18"/>
          <p:cNvPicPr preferRelativeResize="0"/>
          <p:nvPr/>
        </p:nvPicPr>
        <p:blipFill rotWithShape="1">
          <a:blip r:embed="rId3">
            <a:alphaModFix/>
          </a:blip>
          <a:srcRect b="23168" l="0" r="0" t="35167"/>
          <a:stretch/>
        </p:blipFill>
        <p:spPr>
          <a:xfrm>
            <a:off x="4926112" y="0"/>
            <a:ext cx="4228825" cy="2643476"/>
          </a:xfrm>
          <a:prstGeom prst="rect">
            <a:avLst/>
          </a:prstGeom>
          <a:noFill/>
          <a:ln>
            <a:noFill/>
          </a:ln>
        </p:spPr>
      </p:pic>
      <p:pic>
        <p:nvPicPr>
          <p:cNvPr id="145" name="Google Shape;145;p18"/>
          <p:cNvPicPr preferRelativeResize="0"/>
          <p:nvPr/>
        </p:nvPicPr>
        <p:blipFill>
          <a:blip r:embed="rId4">
            <a:alphaModFix/>
          </a:blip>
          <a:stretch>
            <a:fillRect/>
          </a:stretch>
        </p:blipFill>
        <p:spPr>
          <a:xfrm>
            <a:off x="459250" y="3060725"/>
            <a:ext cx="2319132" cy="692600"/>
          </a:xfrm>
          <a:prstGeom prst="rect">
            <a:avLst/>
          </a:prstGeom>
          <a:noFill/>
          <a:ln>
            <a:noFill/>
          </a:ln>
        </p:spPr>
      </p:pic>
      <p:pic>
        <p:nvPicPr>
          <p:cNvPr id="146" name="Google Shape;146;p18"/>
          <p:cNvPicPr preferRelativeResize="0"/>
          <p:nvPr/>
        </p:nvPicPr>
        <p:blipFill rotWithShape="1">
          <a:blip r:embed="rId5">
            <a:alphaModFix/>
          </a:blip>
          <a:srcRect b="30073" l="30103" r="19353" t="28404"/>
          <a:stretch/>
        </p:blipFill>
        <p:spPr>
          <a:xfrm>
            <a:off x="0" y="0"/>
            <a:ext cx="4826601" cy="2643476"/>
          </a:xfrm>
          <a:prstGeom prst="rect">
            <a:avLst/>
          </a:prstGeom>
          <a:noFill/>
          <a:ln>
            <a:noFill/>
          </a:ln>
        </p:spPr>
      </p:pic>
      <p:pic>
        <p:nvPicPr>
          <p:cNvPr id="147" name="Google Shape;147;p18"/>
          <p:cNvPicPr preferRelativeResize="0"/>
          <p:nvPr/>
        </p:nvPicPr>
        <p:blipFill rotWithShape="1">
          <a:blip r:embed="rId6">
            <a:alphaModFix/>
          </a:blip>
          <a:srcRect b="29178" l="26014" r="19719" t="19925"/>
          <a:stretch/>
        </p:blipFill>
        <p:spPr>
          <a:xfrm>
            <a:off x="4923325" y="0"/>
            <a:ext cx="4228803" cy="26434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6" name="Shape 16"/>
        <p:cNvGrpSpPr/>
        <p:nvPr/>
      </p:nvGrpSpPr>
      <p:grpSpPr>
        <a:xfrm>
          <a:off x="0" y="0"/>
          <a:ext cx="0" cy="0"/>
          <a:chOff x="0" y="0"/>
          <a:chExt cx="0" cy="0"/>
        </a:xfrm>
      </p:grpSpPr>
      <p:sp>
        <p:nvSpPr>
          <p:cNvPr id="17" name="Google Shape;17;p3"/>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18" name="Google Shape;18;p3"/>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 name="Google Shape;19;p3"/>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20" name="Google Shape;20;p3"/>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title"/>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D94E53"/>
              </a:buClr>
              <a:buSzPts val="1400"/>
              <a:buNone/>
              <a:defRPr>
                <a:solidFill>
                  <a:srgbClr val="D94E53"/>
                </a:solidFill>
              </a:defRPr>
            </a:lvl1pPr>
            <a:lvl2pPr lvl="1"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2pPr>
            <a:lvl3pPr lvl="2"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3pPr>
            <a:lvl4pPr lvl="3"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4pPr>
            <a:lvl5pPr lvl="4"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5pPr>
            <a:lvl6pPr lvl="5"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6pPr>
            <a:lvl7pPr lvl="6"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7pPr>
            <a:lvl8pPr lvl="7"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8pPr>
            <a:lvl9pPr lvl="8"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9pPr>
          </a:lstStyle>
          <a:p/>
        </p:txBody>
      </p:sp>
      <p:cxnSp>
        <p:nvCxnSpPr>
          <p:cNvPr id="22" name="Google Shape;22;p3"/>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23" name="Google Shape;23;p3"/>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 name="Google Shape;24;p3"/>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lvl1pPr indent="-361950" lvl="0" marL="457200">
              <a:spcBef>
                <a:spcPts val="800"/>
              </a:spcBef>
              <a:spcAft>
                <a:spcPts val="0"/>
              </a:spcAft>
              <a:buSzPts val="2100"/>
              <a:buChar char="•"/>
              <a:defRPr/>
            </a:lvl1pPr>
            <a:lvl2pPr indent="-342900" lvl="1" marL="914400">
              <a:spcBef>
                <a:spcPts val="400"/>
              </a:spcBef>
              <a:spcAft>
                <a:spcPts val="0"/>
              </a:spcAft>
              <a:buSzPts val="1800"/>
              <a:buChar char="•"/>
              <a:defRPr/>
            </a:lvl2pPr>
            <a:lvl3pPr indent="-323850" lvl="2" marL="1371600">
              <a:spcBef>
                <a:spcPts val="400"/>
              </a:spcBef>
              <a:spcAft>
                <a:spcPts val="0"/>
              </a:spcAft>
              <a:buSzPts val="15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SA Vision">
  <p:cSld name="CUSTOM_1">
    <p:spTree>
      <p:nvGrpSpPr>
        <p:cNvPr id="26" name="Shape 26"/>
        <p:cNvGrpSpPr/>
        <p:nvPr/>
      </p:nvGrpSpPr>
      <p:grpSpPr>
        <a:xfrm>
          <a:off x="0" y="0"/>
          <a:ext cx="0" cy="0"/>
          <a:chOff x="0" y="0"/>
          <a:chExt cx="0" cy="0"/>
        </a:xfrm>
      </p:grpSpPr>
      <p:sp>
        <p:nvSpPr>
          <p:cNvPr id="27" name="Google Shape;27;p4"/>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28" name="Google Shape;28;p4"/>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 name="Google Shape;29;p4"/>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30" name="Google Shape;30;p4"/>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n" sz="3300">
                <a:solidFill>
                  <a:srgbClr val="D94E53"/>
                </a:solidFill>
                <a:latin typeface="Proxima Nova"/>
                <a:ea typeface="Proxima Nova"/>
                <a:cs typeface="Proxima Nova"/>
                <a:sym typeface="Proxima Nova"/>
              </a:rPr>
              <a:t>NHSA’s Vision</a:t>
            </a:r>
            <a:endParaRPr b="1" sz="3300">
              <a:solidFill>
                <a:srgbClr val="D94E53"/>
              </a:solidFill>
              <a:latin typeface="Proxima Nova"/>
              <a:ea typeface="Proxima Nova"/>
              <a:cs typeface="Proxima Nova"/>
              <a:sym typeface="Proxima Nova"/>
            </a:endParaRPr>
          </a:p>
        </p:txBody>
      </p:sp>
      <p:cxnSp>
        <p:nvCxnSpPr>
          <p:cNvPr id="32" name="Google Shape;32;p4"/>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33" name="Google Shape;33;p4"/>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4" name="Google Shape;34;p4"/>
          <p:cNvSpPr/>
          <p:nvPr/>
        </p:nvSpPr>
        <p:spPr>
          <a:xfrm>
            <a:off x="-13575" y="4860625"/>
            <a:ext cx="91974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txBox="1"/>
          <p:nvPr/>
        </p:nvSpPr>
        <p:spPr>
          <a:xfrm>
            <a:off x="628650" y="1369225"/>
            <a:ext cx="7792200" cy="3491400"/>
          </a:xfrm>
          <a:prstGeom prst="rect">
            <a:avLst/>
          </a:prstGeom>
          <a:noFill/>
          <a:ln>
            <a:noFill/>
          </a:ln>
        </p:spPr>
        <p:txBody>
          <a:bodyPr anchorCtr="0" anchor="t" bIns="34275" lIns="68575" spcFirstLastPara="1" rIns="68575" wrap="square" tIns="34275">
            <a:noAutofit/>
          </a:bodyPr>
          <a:lstStyle/>
          <a:p>
            <a:pPr indent="0" lvl="0" marL="88900" rtl="0" algn="l">
              <a:lnSpc>
                <a:spcPct val="90000"/>
              </a:lnSpc>
              <a:spcBef>
                <a:spcPts val="800"/>
              </a:spcBef>
              <a:spcAft>
                <a:spcPts val="0"/>
              </a:spcAft>
              <a:buNone/>
            </a:pPr>
            <a:r>
              <a:rPr b="1" lang="en" sz="2100">
                <a:solidFill>
                  <a:srgbClr val="0083BB"/>
                </a:solidFill>
                <a:latin typeface="Proxima Nova"/>
                <a:ea typeface="Proxima Nova"/>
                <a:cs typeface="Proxima Nova"/>
                <a:sym typeface="Proxima Nova"/>
              </a:rPr>
              <a:t>To Lead</a:t>
            </a:r>
            <a:endParaRPr sz="2100">
              <a:solidFill>
                <a:srgbClr val="0083BB"/>
              </a:solidFill>
              <a:latin typeface="Proxima Nova"/>
              <a:ea typeface="Proxima Nova"/>
              <a:cs typeface="Proxima Nova"/>
              <a:sym typeface="Proxima Nova"/>
            </a:endParaRPr>
          </a:p>
          <a:p>
            <a:pPr indent="0" lvl="0" marL="88900" rtl="0" algn="l">
              <a:lnSpc>
                <a:spcPct val="90000"/>
              </a:lnSpc>
              <a:spcBef>
                <a:spcPts val="800"/>
              </a:spcBef>
              <a:spcAft>
                <a:spcPts val="0"/>
              </a:spcAft>
              <a:buNone/>
            </a:pPr>
            <a:r>
              <a:rPr lang="en" sz="2100">
                <a:solidFill>
                  <a:srgbClr val="000000"/>
                </a:solidFill>
                <a:latin typeface="Proxima Nova"/>
                <a:ea typeface="Proxima Nova"/>
                <a:cs typeface="Proxima Nova"/>
                <a:sym typeface="Proxima Nova"/>
              </a:rPr>
              <a:t>To be the untiring voice that will not be quiet until every vulnerable child is served with the Head Start model of support for the whole child, the family, and the community.</a:t>
            </a:r>
            <a:endParaRPr sz="2100">
              <a:solidFill>
                <a:srgbClr val="000000"/>
              </a:solidFill>
              <a:latin typeface="Proxima Nova"/>
              <a:ea typeface="Proxima Nova"/>
              <a:cs typeface="Proxima Nova"/>
              <a:sym typeface="Proxima Nova"/>
            </a:endParaRPr>
          </a:p>
          <a:p>
            <a:pPr indent="0" lvl="0" marL="88900" rtl="0" algn="l">
              <a:lnSpc>
                <a:spcPct val="90000"/>
              </a:lnSpc>
              <a:spcBef>
                <a:spcPts val="800"/>
              </a:spcBef>
              <a:spcAft>
                <a:spcPts val="0"/>
              </a:spcAft>
              <a:buNone/>
            </a:pPr>
            <a:r>
              <a:t/>
            </a:r>
            <a:endParaRPr sz="2100">
              <a:solidFill>
                <a:srgbClr val="000000"/>
              </a:solidFill>
              <a:latin typeface="Proxima Nova"/>
              <a:ea typeface="Proxima Nova"/>
              <a:cs typeface="Proxima Nova"/>
              <a:sym typeface="Proxima Nova"/>
            </a:endParaRPr>
          </a:p>
          <a:p>
            <a:pPr indent="0" lvl="0" marL="88900" rtl="0" algn="l">
              <a:lnSpc>
                <a:spcPct val="90000"/>
              </a:lnSpc>
              <a:spcBef>
                <a:spcPts val="800"/>
              </a:spcBef>
              <a:spcAft>
                <a:spcPts val="0"/>
              </a:spcAft>
              <a:buNone/>
            </a:pPr>
            <a:r>
              <a:rPr b="1" lang="en" sz="2100">
                <a:solidFill>
                  <a:srgbClr val="0083BB"/>
                </a:solidFill>
                <a:latin typeface="Proxima Nova"/>
                <a:ea typeface="Proxima Nova"/>
                <a:cs typeface="Proxima Nova"/>
                <a:sym typeface="Proxima Nova"/>
              </a:rPr>
              <a:t>To Advocate</a:t>
            </a:r>
            <a:endParaRPr sz="2100">
              <a:solidFill>
                <a:srgbClr val="0083BB"/>
              </a:solidFill>
              <a:latin typeface="Proxima Nova"/>
              <a:ea typeface="Proxima Nova"/>
              <a:cs typeface="Proxima Nova"/>
              <a:sym typeface="Proxima Nova"/>
            </a:endParaRPr>
          </a:p>
          <a:p>
            <a:pPr indent="0" lvl="0" marL="88900" rtl="0" algn="l">
              <a:lnSpc>
                <a:spcPct val="90000"/>
              </a:lnSpc>
              <a:spcBef>
                <a:spcPts val="800"/>
              </a:spcBef>
              <a:spcAft>
                <a:spcPts val="0"/>
              </a:spcAft>
              <a:buNone/>
            </a:pPr>
            <a:r>
              <a:rPr lang="en" sz="2100">
                <a:solidFill>
                  <a:srgbClr val="000000"/>
                </a:solidFill>
                <a:latin typeface="Proxima Nova"/>
                <a:ea typeface="Proxima Nova"/>
                <a:cs typeface="Proxima Nova"/>
                <a:sym typeface="Proxima Nova"/>
              </a:rPr>
              <a:t>To work diligently for policy changes that ensure all vulnerable children and families have what they need to succeed.</a:t>
            </a:r>
            <a:br>
              <a:rPr lang="en" sz="2100">
                <a:solidFill>
                  <a:srgbClr val="000000"/>
                </a:solidFill>
                <a:latin typeface="Proxima Nova"/>
                <a:ea typeface="Proxima Nova"/>
                <a:cs typeface="Proxima Nova"/>
                <a:sym typeface="Proxima Nova"/>
              </a:rPr>
            </a:br>
            <a:endParaRPr sz="2100">
              <a:solidFill>
                <a:srgbClr val="000000"/>
              </a:solidFill>
              <a:latin typeface="Proxima Nova"/>
              <a:ea typeface="Proxima Nova"/>
              <a:cs typeface="Proxima Nova"/>
              <a:sym typeface="Proxima Nova"/>
            </a:endParaRPr>
          </a:p>
        </p:txBody>
      </p:sp>
      <p:cxnSp>
        <p:nvCxnSpPr>
          <p:cNvPr id="36" name="Google Shape;36;p4"/>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SA Mission">
  <p:cSld name="CUSTOM_1_1">
    <p:spTree>
      <p:nvGrpSpPr>
        <p:cNvPr id="37" name="Shape 37"/>
        <p:cNvGrpSpPr/>
        <p:nvPr/>
      </p:nvGrpSpPr>
      <p:grpSpPr>
        <a:xfrm>
          <a:off x="0" y="0"/>
          <a:ext cx="0" cy="0"/>
          <a:chOff x="0" y="0"/>
          <a:chExt cx="0" cy="0"/>
        </a:xfrm>
      </p:grpSpPr>
      <p:sp>
        <p:nvSpPr>
          <p:cNvPr id="38" name="Google Shape;38;p5"/>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39" name="Google Shape;39;p5"/>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 name="Google Shape;40;p5"/>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41" name="Google Shape;41;p5"/>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 name="Google Shape;42;p5"/>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43" name="Google Shape;43;p5"/>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4" name="Google Shape;44;p5"/>
          <p:cNvSpPr/>
          <p:nvPr/>
        </p:nvSpPr>
        <p:spPr>
          <a:xfrm>
            <a:off x="-13575" y="4860625"/>
            <a:ext cx="91974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5"/>
          <p:cNvCxnSpPr/>
          <p:nvPr/>
        </p:nvCxnSpPr>
        <p:spPr>
          <a:xfrm rot="10800000">
            <a:off x="628625" y="1267900"/>
            <a:ext cx="6529500" cy="3900"/>
          </a:xfrm>
          <a:prstGeom prst="straightConnector1">
            <a:avLst/>
          </a:prstGeom>
          <a:noFill/>
          <a:ln cap="flat" cmpd="sng" w="9525">
            <a:solidFill>
              <a:srgbClr val="595959"/>
            </a:solidFill>
            <a:prstDash val="solid"/>
            <a:round/>
            <a:headEnd len="sm" w="sm" type="none"/>
            <a:tailEnd len="sm" w="sm" type="none"/>
          </a:ln>
        </p:spPr>
      </p:cxnSp>
      <p:sp>
        <p:nvSpPr>
          <p:cNvPr id="46" name="Google Shape;46;p5"/>
          <p:cNvSpPr txBox="1"/>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n" sz="3300">
                <a:solidFill>
                  <a:srgbClr val="D94E53"/>
                </a:solidFill>
                <a:latin typeface="Proxima Nova"/>
                <a:ea typeface="Proxima Nova"/>
                <a:cs typeface="Proxima Nova"/>
                <a:sym typeface="Proxima Nova"/>
              </a:rPr>
              <a:t>NHSA’s Mission</a:t>
            </a:r>
            <a:endParaRPr b="1" sz="3300">
              <a:solidFill>
                <a:srgbClr val="D94E53"/>
              </a:solidFill>
              <a:latin typeface="Proxima Nova"/>
              <a:ea typeface="Proxima Nova"/>
              <a:cs typeface="Proxima Nova"/>
              <a:sym typeface="Proxima Nova"/>
            </a:endParaRPr>
          </a:p>
        </p:txBody>
      </p:sp>
      <p:sp>
        <p:nvSpPr>
          <p:cNvPr id="47" name="Google Shape;47;p5"/>
          <p:cNvSpPr txBox="1"/>
          <p:nvPr/>
        </p:nvSpPr>
        <p:spPr>
          <a:xfrm>
            <a:off x="628649" y="1369219"/>
            <a:ext cx="7792200" cy="859800"/>
          </a:xfrm>
          <a:prstGeom prst="rect">
            <a:avLst/>
          </a:prstGeom>
          <a:noFill/>
          <a:ln>
            <a:noFill/>
          </a:ln>
        </p:spPr>
        <p:txBody>
          <a:bodyPr anchorCtr="0" anchor="t" bIns="34275" lIns="68575" spcFirstLastPara="1" rIns="68575" wrap="square" tIns="34275">
            <a:noAutofit/>
          </a:bodyPr>
          <a:lstStyle/>
          <a:p>
            <a:pPr indent="0" lvl="0" marL="88900" rtl="0" algn="l">
              <a:lnSpc>
                <a:spcPct val="90000"/>
              </a:lnSpc>
              <a:spcBef>
                <a:spcPts val="800"/>
              </a:spcBef>
              <a:spcAft>
                <a:spcPts val="0"/>
              </a:spcAft>
              <a:buNone/>
            </a:pPr>
            <a:r>
              <a:rPr b="1" lang="en" sz="2100">
                <a:solidFill>
                  <a:srgbClr val="0083BB"/>
                </a:solidFill>
                <a:latin typeface="Proxima Nova"/>
                <a:ea typeface="Proxima Nova"/>
                <a:cs typeface="Proxima Nova"/>
                <a:sym typeface="Proxima Nova"/>
              </a:rPr>
              <a:t>To coalesce, inspire, and support the Head Start field as a leader in early childhood development and education.</a:t>
            </a:r>
            <a:endParaRPr sz="2100">
              <a:solidFill>
                <a:srgbClr val="0083BB"/>
              </a:solidFill>
              <a:latin typeface="Proxima Nova"/>
              <a:ea typeface="Proxima Nova"/>
              <a:cs typeface="Proxima Nova"/>
              <a:sym typeface="Proxima Nova"/>
            </a:endParaRPr>
          </a:p>
        </p:txBody>
      </p:sp>
      <p:sp>
        <p:nvSpPr>
          <p:cNvPr id="48" name="Google Shape;48;p5"/>
          <p:cNvSpPr txBox="1"/>
          <p:nvPr/>
        </p:nvSpPr>
        <p:spPr>
          <a:xfrm>
            <a:off x="2604722" y="2290488"/>
            <a:ext cx="5249100" cy="2396700"/>
          </a:xfrm>
          <a:prstGeom prst="rect">
            <a:avLst/>
          </a:prstGeom>
          <a:solidFill>
            <a:srgbClr val="E7E6E6"/>
          </a:solidFill>
          <a:ln>
            <a:noFill/>
          </a:ln>
        </p:spPr>
        <p:txBody>
          <a:bodyPr anchorCtr="0" anchor="t" bIns="34275" lIns="68575" spcFirstLastPara="1" rIns="68575" wrap="square" tIns="34275">
            <a:noAutofit/>
          </a:bodyPr>
          <a:lstStyle/>
          <a:p>
            <a:pPr indent="0" lvl="0" marL="88900" marR="0" rtl="0" algn="l">
              <a:spcBef>
                <a:spcPts val="0"/>
              </a:spcBef>
              <a:spcAft>
                <a:spcPts val="0"/>
              </a:spcAft>
              <a:buNone/>
            </a:pPr>
            <a:r>
              <a:t/>
            </a:r>
            <a:endParaRPr b="0" i="0" sz="600" u="none" cap="none" strike="noStrike">
              <a:solidFill>
                <a:srgbClr val="000000"/>
              </a:solidFill>
              <a:latin typeface="Proxima Nova"/>
              <a:ea typeface="Proxima Nova"/>
              <a:cs typeface="Proxima Nova"/>
              <a:sym typeface="Proxima Nova"/>
            </a:endParaRPr>
          </a:p>
          <a:p>
            <a:pPr indent="-254000" lvl="2" marL="342900" marR="0" rtl="0" algn="l">
              <a:spcBef>
                <a:spcPts val="800"/>
              </a:spcBef>
              <a:spcAft>
                <a:spcPts val="0"/>
              </a:spcAft>
              <a:buClr>
                <a:srgbClr val="000000"/>
              </a:buClr>
              <a:buSzPts val="1400"/>
              <a:buFont typeface="Arial"/>
              <a:buChar char="•"/>
            </a:pPr>
            <a:r>
              <a:rPr b="0" i="0" lang="en" sz="1800" u="none" cap="none" strike="noStrike">
                <a:solidFill>
                  <a:srgbClr val="000000"/>
                </a:solidFill>
                <a:latin typeface="Proxima Nova"/>
                <a:ea typeface="Proxima Nova"/>
                <a:cs typeface="Proxima Nova"/>
                <a:sym typeface="Proxima Nova"/>
              </a:rPr>
              <a:t>One powerful, united Head Start voice</a:t>
            </a:r>
            <a:endParaRPr sz="1100"/>
          </a:p>
          <a:p>
            <a:pPr indent="-254000" lvl="2" marL="342900" marR="0" rtl="0" algn="l">
              <a:spcBef>
                <a:spcPts val="800"/>
              </a:spcBef>
              <a:spcAft>
                <a:spcPts val="0"/>
              </a:spcAft>
              <a:buClr>
                <a:srgbClr val="000000"/>
              </a:buClr>
              <a:buSzPts val="1400"/>
              <a:buFont typeface="Arial"/>
              <a:buChar char="•"/>
            </a:pPr>
            <a:r>
              <a:rPr b="0" i="0" lang="en" sz="1800" u="none" cap="none" strike="noStrike">
                <a:solidFill>
                  <a:srgbClr val="000000"/>
                </a:solidFill>
                <a:latin typeface="Proxima Nova"/>
                <a:ea typeface="Proxima Nova"/>
                <a:cs typeface="Proxima Nova"/>
                <a:sym typeface="Proxima Nova"/>
              </a:rPr>
              <a:t>A collegial, collaborative Head Start field</a:t>
            </a:r>
            <a:endParaRPr sz="1100"/>
          </a:p>
          <a:p>
            <a:pPr indent="-254000" lvl="2" marL="342900" marR="0" rtl="0" algn="l">
              <a:spcBef>
                <a:spcPts val="800"/>
              </a:spcBef>
              <a:spcAft>
                <a:spcPts val="0"/>
              </a:spcAft>
              <a:buClr>
                <a:srgbClr val="000000"/>
              </a:buClr>
              <a:buSzPts val="1400"/>
              <a:buFont typeface="Arial"/>
              <a:buChar char="•"/>
            </a:pPr>
            <a:r>
              <a:rPr b="0" i="0" lang="en" sz="1800" u="none" cap="none" strike="noStrike">
                <a:solidFill>
                  <a:srgbClr val="000000"/>
                </a:solidFill>
                <a:latin typeface="Proxima Nova"/>
                <a:ea typeface="Proxima Nova"/>
                <a:cs typeface="Proxima Nova"/>
                <a:sym typeface="Proxima Nova"/>
              </a:rPr>
              <a:t>Nonpartisan support of an increased federal commitment to Head Start</a:t>
            </a:r>
            <a:endParaRPr sz="1100"/>
          </a:p>
          <a:p>
            <a:pPr indent="-254000" lvl="2" marL="342900" marR="0" rtl="0" algn="l">
              <a:spcBef>
                <a:spcPts val="800"/>
              </a:spcBef>
              <a:spcAft>
                <a:spcPts val="0"/>
              </a:spcAft>
              <a:buClr>
                <a:srgbClr val="000000"/>
              </a:buClr>
              <a:buSzPts val="1400"/>
              <a:buFont typeface="Arial"/>
              <a:buChar char="•"/>
            </a:pPr>
            <a:r>
              <a:rPr b="0" i="0" lang="en" sz="1800" u="none" cap="none" strike="noStrike">
                <a:solidFill>
                  <a:srgbClr val="000000"/>
                </a:solidFill>
                <a:latin typeface="Proxima Nova"/>
                <a:ea typeface="Proxima Nova"/>
                <a:cs typeface="Proxima Nova"/>
                <a:sym typeface="Proxima Nova"/>
              </a:rPr>
              <a:t>Healthier, empowered children and families, and stronger, more vibrant communities</a:t>
            </a:r>
            <a:endParaRPr sz="1100"/>
          </a:p>
          <a:p>
            <a:pPr indent="0" lvl="1" marL="88900" marR="0" rtl="0" algn="l">
              <a:spcBef>
                <a:spcPts val="800"/>
              </a:spcBef>
              <a:spcAft>
                <a:spcPts val="0"/>
              </a:spcAft>
              <a:buNone/>
            </a:pPr>
            <a:r>
              <a:t/>
            </a:r>
            <a:endParaRPr b="0" i="0" sz="600" u="none" cap="none" strike="noStrike">
              <a:solidFill>
                <a:srgbClr val="000000"/>
              </a:solidFill>
              <a:latin typeface="Proxima Nova"/>
              <a:ea typeface="Proxima Nova"/>
              <a:cs typeface="Proxima Nova"/>
              <a:sym typeface="Proxima Nova"/>
            </a:endParaRPr>
          </a:p>
        </p:txBody>
      </p:sp>
      <p:sp>
        <p:nvSpPr>
          <p:cNvPr id="49" name="Google Shape;49;p5"/>
          <p:cNvSpPr/>
          <p:nvPr/>
        </p:nvSpPr>
        <p:spPr>
          <a:xfrm>
            <a:off x="628649" y="2290488"/>
            <a:ext cx="1976100" cy="2385300"/>
          </a:xfrm>
          <a:prstGeom prst="rect">
            <a:avLst/>
          </a:prstGeom>
          <a:solidFill>
            <a:srgbClr val="3A3838"/>
          </a:solidFill>
          <a:ln>
            <a:noFill/>
          </a:ln>
        </p:spPr>
        <p:txBody>
          <a:bodyPr anchorCtr="0" anchor="t" bIns="34275" lIns="68575" spcFirstLastPara="1" rIns="68575" wrap="square" tIns="34275">
            <a:noAutofit/>
          </a:bodyPr>
          <a:lstStyle/>
          <a:p>
            <a:pPr indent="0" lvl="1" marL="88900" marR="0" rtl="0" algn="ctr">
              <a:spcBef>
                <a:spcPts val="0"/>
              </a:spcBef>
              <a:spcAft>
                <a:spcPts val="0"/>
              </a:spcAft>
              <a:buNone/>
            </a:pPr>
            <a:r>
              <a:t/>
            </a:r>
            <a:endParaRPr b="1" i="0" sz="600" u="none" cap="none" strike="noStrike">
              <a:solidFill>
                <a:srgbClr val="FFFFFF"/>
              </a:solidFill>
              <a:latin typeface="Proxima Nova"/>
              <a:ea typeface="Proxima Nova"/>
              <a:cs typeface="Proxima Nova"/>
              <a:sym typeface="Proxima Nova"/>
            </a:endParaRPr>
          </a:p>
          <a:p>
            <a:pPr indent="0" lvl="1" marL="88900" marR="0" rtl="0" algn="ctr">
              <a:spcBef>
                <a:spcPts val="800"/>
              </a:spcBef>
              <a:spcAft>
                <a:spcPts val="0"/>
              </a:spcAft>
              <a:buNone/>
            </a:pPr>
            <a:r>
              <a:rPr b="1" i="0" lang="en" sz="1800" u="none" cap="none" strike="noStrike">
                <a:solidFill>
                  <a:srgbClr val="FFFFFF"/>
                </a:solidFill>
                <a:latin typeface="Proxima Nova"/>
                <a:ea typeface="Proxima Nova"/>
                <a:cs typeface="Proxima Nova"/>
                <a:sym typeface="Proxima Nova"/>
              </a:rPr>
              <a:t>We are compelled to fulfill this mission by the promise of all possible outcomes: </a:t>
            </a:r>
            <a:endParaRPr sz="1100"/>
          </a:p>
          <a:p>
            <a:pPr indent="0" lvl="1" marL="88900" marR="0" rtl="0" algn="ctr">
              <a:spcBef>
                <a:spcPts val="800"/>
              </a:spcBef>
              <a:spcAft>
                <a:spcPts val="0"/>
              </a:spcAft>
              <a:buNone/>
            </a:pPr>
            <a:r>
              <a:t/>
            </a:r>
            <a:endParaRPr b="1" i="0" sz="6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of text">
  <p:cSld name="TWO_OBJECTS_1">
    <p:spTree>
      <p:nvGrpSpPr>
        <p:cNvPr id="50" name="Shape 50"/>
        <p:cNvGrpSpPr/>
        <p:nvPr/>
      </p:nvGrpSpPr>
      <p:grpSpPr>
        <a:xfrm>
          <a:off x="0" y="0"/>
          <a:ext cx="0" cy="0"/>
          <a:chOff x="0" y="0"/>
          <a:chExt cx="0" cy="0"/>
        </a:xfrm>
      </p:grpSpPr>
      <p:sp>
        <p:nvSpPr>
          <p:cNvPr id="51" name="Google Shape;51;p6"/>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52" name="Google Shape;52;p6"/>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 name="Google Shape;53;p6"/>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54" name="Google Shape;54;p6"/>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txBox="1"/>
          <p:nvPr>
            <p:ph type="title"/>
          </p:nvPr>
        </p:nvSpPr>
        <p:spPr>
          <a:xfrm>
            <a:off x="628650" y="273844"/>
            <a:ext cx="67911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04F6D"/>
              </a:buClr>
              <a:buSzPts val="1400"/>
              <a:buNone/>
              <a:defRPr>
                <a:solidFill>
                  <a:srgbClr val="204F6D"/>
                </a:solidFill>
              </a:defRPr>
            </a:lvl1pPr>
            <a:lvl2pPr lvl="1"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2pPr>
            <a:lvl3pPr lvl="2"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3pPr>
            <a:lvl4pPr lvl="3"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4pPr>
            <a:lvl5pPr lvl="4"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5pPr>
            <a:lvl6pPr lvl="5"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6pPr>
            <a:lvl7pPr lvl="6"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7pPr>
            <a:lvl8pPr lvl="7"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8pPr>
            <a:lvl9pPr lvl="8" rtl="0" algn="l">
              <a:lnSpc>
                <a:spcPct val="100000"/>
              </a:lnSpc>
              <a:spcBef>
                <a:spcPts val="0"/>
              </a:spcBef>
              <a:spcAft>
                <a:spcPts val="0"/>
              </a:spcAft>
              <a:buClr>
                <a:srgbClr val="D94F53"/>
              </a:buClr>
              <a:buSzPts val="1100"/>
              <a:buFont typeface="Proxima Nova"/>
              <a:buNone/>
              <a:defRPr b="1">
                <a:solidFill>
                  <a:srgbClr val="D94F53"/>
                </a:solidFill>
                <a:latin typeface="Proxima Nova"/>
                <a:ea typeface="Proxima Nova"/>
                <a:cs typeface="Proxima Nova"/>
                <a:sym typeface="Proxima Nova"/>
              </a:defRPr>
            </a:lvl9pPr>
          </a:lstStyle>
          <a:p/>
        </p:txBody>
      </p:sp>
      <p:sp>
        <p:nvSpPr>
          <p:cNvPr id="57" name="Google Shape;57;p6"/>
          <p:cNvSpPr txBox="1"/>
          <p:nvPr>
            <p:ph idx="1" type="body"/>
          </p:nvPr>
        </p:nvSpPr>
        <p:spPr>
          <a:xfrm>
            <a:off x="628650" y="1510025"/>
            <a:ext cx="3886200" cy="3122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 name="Google Shape;58;p6"/>
          <p:cNvSpPr txBox="1"/>
          <p:nvPr>
            <p:ph idx="2" type="body"/>
          </p:nvPr>
        </p:nvSpPr>
        <p:spPr>
          <a:xfrm>
            <a:off x="4629150" y="1510025"/>
            <a:ext cx="3886200" cy="3122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9" name="Google Shape;59;p6"/>
          <p:cNvCxnSpPr/>
          <p:nvPr/>
        </p:nvCxnSpPr>
        <p:spPr>
          <a:xfrm rot="10800000">
            <a:off x="628604" y="1268016"/>
            <a:ext cx="6791100" cy="0"/>
          </a:xfrm>
          <a:prstGeom prst="straightConnector1">
            <a:avLst/>
          </a:prstGeom>
          <a:noFill/>
          <a:ln cap="flat" cmpd="sng" w="9525">
            <a:solidFill>
              <a:srgbClr val="595959"/>
            </a:solidFill>
            <a:prstDash val="solid"/>
            <a:round/>
            <a:headEnd len="sm" w="sm" type="none"/>
            <a:tailEnd len="sm" w="sm" type="none"/>
          </a:ln>
        </p:spPr>
      </p:cxnSp>
      <p:sp>
        <p:nvSpPr>
          <p:cNvPr id="60" name="Google Shape;60;p6"/>
          <p:cNvSpPr/>
          <p:nvPr/>
        </p:nvSpPr>
        <p:spPr>
          <a:xfrm>
            <a:off x="-13572" y="239316"/>
            <a:ext cx="113700" cy="10287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6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White" type="secHead">
  <p:cSld name="SECTION_HEADER">
    <p:spTree>
      <p:nvGrpSpPr>
        <p:cNvPr id="62" name="Shape 62"/>
        <p:cNvGrpSpPr/>
        <p:nvPr/>
      </p:nvGrpSpPr>
      <p:grpSpPr>
        <a:xfrm>
          <a:off x="0" y="0"/>
          <a:ext cx="0" cy="0"/>
          <a:chOff x="0" y="0"/>
          <a:chExt cx="0" cy="0"/>
        </a:xfrm>
      </p:grpSpPr>
      <p:grpSp>
        <p:nvGrpSpPr>
          <p:cNvPr id="63" name="Google Shape;63;p8"/>
          <p:cNvGrpSpPr/>
          <p:nvPr/>
        </p:nvGrpSpPr>
        <p:grpSpPr>
          <a:xfrm>
            <a:off x="6475475" y="0"/>
            <a:ext cx="2668840" cy="4319675"/>
            <a:chOff x="6475475" y="0"/>
            <a:chExt cx="2668840" cy="4319675"/>
          </a:xfrm>
        </p:grpSpPr>
        <p:sp>
          <p:nvSpPr>
            <p:cNvPr id="64" name="Google Shape;64;p8"/>
            <p:cNvSpPr/>
            <p:nvPr/>
          </p:nvSpPr>
          <p:spPr>
            <a:xfrm flipH="1" rot="-5384158">
              <a:off x="6117732" y="368145"/>
              <a:ext cx="3386942" cy="2650617"/>
            </a:xfrm>
            <a:custGeom>
              <a:rect b="b" l="l" r="r" t="t"/>
              <a:pathLst>
                <a:path extrusionOk="0" h="4062248" w="6243145">
                  <a:moveTo>
                    <a:pt x="0" y="0"/>
                  </a:moveTo>
                  <a:lnTo>
                    <a:pt x="6243145" y="3546379"/>
                  </a:lnTo>
                  <a:lnTo>
                    <a:pt x="6232634" y="4062248"/>
                  </a:lnTo>
                  <a:lnTo>
                    <a:pt x="0" y="4062248"/>
                  </a:lnTo>
                  <a:lnTo>
                    <a:pt x="0" y="0"/>
                  </a:lnTo>
                  <a:close/>
                </a:path>
              </a:pathLst>
            </a:custGeom>
            <a:solidFill>
              <a:srgbClr val="EFEFEF"/>
            </a:solidFill>
            <a:ln>
              <a:noFill/>
            </a:ln>
          </p:spPr>
          <p:txBody>
            <a:bodyPr anchorCtr="0" anchor="ctr" bIns="21425" lIns="42875" spcFirstLastPara="1" rIns="42875" wrap="square" tIns="21425">
              <a:noAutofit/>
            </a:bodyPr>
            <a:lstStyle/>
            <a:p>
              <a:pPr indent="0" lvl="0" marL="0" marR="0" rtl="0" algn="ctr">
                <a:spcBef>
                  <a:spcPts val="0"/>
                </a:spcBef>
                <a:spcAft>
                  <a:spcPts val="0"/>
                </a:spcAft>
                <a:buClr>
                  <a:schemeClr val="dk1"/>
                </a:buClr>
                <a:buSzPts val="800"/>
                <a:buFont typeface="Calibri"/>
                <a:buNone/>
              </a:pPr>
              <a:r>
                <a:t/>
              </a:r>
              <a:endParaRPr b="0" i="0" sz="800" u="none" cap="none" strike="noStrike">
                <a:solidFill>
                  <a:srgbClr val="204F6D"/>
                </a:solidFill>
                <a:latin typeface="Calibri"/>
                <a:ea typeface="Calibri"/>
                <a:cs typeface="Calibri"/>
                <a:sym typeface="Calibri"/>
              </a:endParaRPr>
            </a:p>
          </p:txBody>
        </p:sp>
        <p:sp>
          <p:nvSpPr>
            <p:cNvPr id="65" name="Google Shape;65;p8"/>
            <p:cNvSpPr/>
            <p:nvPr/>
          </p:nvSpPr>
          <p:spPr>
            <a:xfrm flipH="1">
              <a:off x="6976275" y="828275"/>
              <a:ext cx="2160000" cy="349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8"/>
            <p:cNvPicPr preferRelativeResize="0"/>
            <p:nvPr/>
          </p:nvPicPr>
          <p:blipFill>
            <a:blip r:embed="rId2">
              <a:alphaModFix/>
            </a:blip>
            <a:stretch>
              <a:fillRect/>
            </a:stretch>
          </p:blipFill>
          <p:spPr>
            <a:xfrm>
              <a:off x="7678537" y="239324"/>
              <a:ext cx="1189277" cy="353898"/>
            </a:xfrm>
            <a:prstGeom prst="rect">
              <a:avLst/>
            </a:prstGeom>
            <a:noFill/>
            <a:ln>
              <a:noFill/>
            </a:ln>
          </p:spPr>
        </p:pic>
        <p:sp>
          <p:nvSpPr>
            <p:cNvPr id="67" name="Google Shape;67;p8"/>
            <p:cNvSpPr/>
            <p:nvPr/>
          </p:nvSpPr>
          <p:spPr>
            <a:xfrm>
              <a:off x="6475475" y="0"/>
              <a:ext cx="1138500" cy="8418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D94E53"/>
              </a:buClr>
              <a:buSzPts val="4500"/>
              <a:buFont typeface="Proxima Nova"/>
              <a:buNone/>
              <a:defRPr sz="4500">
                <a:solidFill>
                  <a:srgbClr val="D94E53"/>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9" name="Google Shape;69;p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0" name="Google Shape;70;p8"/>
          <p:cNvSpPr/>
          <p:nvPr/>
        </p:nvSpPr>
        <p:spPr>
          <a:xfrm>
            <a:off x="9051750" y="2178722"/>
            <a:ext cx="92100" cy="1263300"/>
          </a:xfrm>
          <a:prstGeom prst="snip1Rect">
            <a:avLst>
              <a:gd fmla="val 0" name="adj"/>
            </a:avLst>
          </a:prstGeom>
          <a:solidFill>
            <a:srgbClr val="F1D4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1" name="Google Shape;71;p8"/>
          <p:cNvSpPr/>
          <p:nvPr/>
        </p:nvSpPr>
        <p:spPr>
          <a:xfrm>
            <a:off x="-31917" y="4860625"/>
            <a:ext cx="9192000" cy="297000"/>
          </a:xfrm>
          <a:prstGeom prst="rect">
            <a:avLst/>
          </a:prstGeom>
          <a:solidFill>
            <a:srgbClr val="204F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d">
  <p:cSld name="CUSTOM_2">
    <p:bg>
      <p:bgPr>
        <a:solidFill>
          <a:srgbClr val="D94E53"/>
        </a:solidFill>
      </p:bgPr>
    </p:bg>
    <p:spTree>
      <p:nvGrpSpPr>
        <p:cNvPr id="72" name="Shape 72"/>
        <p:cNvGrpSpPr/>
        <p:nvPr/>
      </p:nvGrpSpPr>
      <p:grpSpPr>
        <a:xfrm>
          <a:off x="0" y="0"/>
          <a:ext cx="0" cy="0"/>
          <a:chOff x="0" y="0"/>
          <a:chExt cx="0" cy="0"/>
        </a:xfrm>
      </p:grpSpPr>
      <p:sp>
        <p:nvSpPr>
          <p:cNvPr id="73" name="Google Shape;73;p9"/>
          <p:cNvSpPr txBox="1"/>
          <p:nvPr>
            <p:ph type="title"/>
          </p:nvPr>
        </p:nvSpPr>
        <p:spPr>
          <a:xfrm>
            <a:off x="628650" y="1454747"/>
            <a:ext cx="7886700" cy="484200"/>
          </a:xfrm>
          <a:prstGeom prst="rect">
            <a:avLst/>
          </a:prstGeom>
        </p:spPr>
        <p:txBody>
          <a:bodyPr anchorCtr="0" anchor="t" bIns="34275" lIns="68575" spcFirstLastPara="1" rIns="68575" wrap="square" tIns="34275">
            <a:noAutofit/>
          </a:bodyPr>
          <a:lstStyle>
            <a:lvl1pPr lvl="0">
              <a:spcBef>
                <a:spcPts val="0"/>
              </a:spcBef>
              <a:spcAft>
                <a:spcPts val="0"/>
              </a:spcAft>
              <a:buClr>
                <a:srgbClr val="FFFFFF"/>
              </a:buClr>
              <a:buSzPts val="3300"/>
              <a:buNone/>
              <a:defRPr>
                <a:solidFill>
                  <a:srgbClr val="FFFFFF"/>
                </a:solidFill>
              </a:defRPr>
            </a:lvl1pPr>
            <a:lvl2pPr lvl="1">
              <a:spcBef>
                <a:spcPts val="0"/>
              </a:spcBef>
              <a:spcAft>
                <a:spcPts val="0"/>
              </a:spcAft>
              <a:buClr>
                <a:srgbClr val="FFFFFF"/>
              </a:buClr>
              <a:buSzPts val="1100"/>
              <a:buNone/>
              <a:defRPr>
                <a:solidFill>
                  <a:srgbClr val="FFFFFF"/>
                </a:solidFill>
              </a:defRPr>
            </a:lvl2pPr>
            <a:lvl3pPr lvl="2">
              <a:spcBef>
                <a:spcPts val="0"/>
              </a:spcBef>
              <a:spcAft>
                <a:spcPts val="0"/>
              </a:spcAft>
              <a:buClr>
                <a:srgbClr val="FFFFFF"/>
              </a:buClr>
              <a:buSzPts val="1100"/>
              <a:buNone/>
              <a:defRPr>
                <a:solidFill>
                  <a:srgbClr val="FFFFFF"/>
                </a:solidFill>
              </a:defRPr>
            </a:lvl3pPr>
            <a:lvl4pPr lvl="3">
              <a:spcBef>
                <a:spcPts val="0"/>
              </a:spcBef>
              <a:spcAft>
                <a:spcPts val="0"/>
              </a:spcAft>
              <a:buClr>
                <a:srgbClr val="FFFFFF"/>
              </a:buClr>
              <a:buSzPts val="1100"/>
              <a:buNone/>
              <a:defRPr>
                <a:solidFill>
                  <a:srgbClr val="FFFFFF"/>
                </a:solidFill>
              </a:defRPr>
            </a:lvl4pPr>
            <a:lvl5pPr lvl="4">
              <a:spcBef>
                <a:spcPts val="0"/>
              </a:spcBef>
              <a:spcAft>
                <a:spcPts val="0"/>
              </a:spcAft>
              <a:buClr>
                <a:srgbClr val="FFFFFF"/>
              </a:buClr>
              <a:buSzPts val="1100"/>
              <a:buNone/>
              <a:defRPr>
                <a:solidFill>
                  <a:srgbClr val="FFFFFF"/>
                </a:solidFill>
              </a:defRPr>
            </a:lvl5pPr>
            <a:lvl6pPr lvl="5">
              <a:spcBef>
                <a:spcPts val="0"/>
              </a:spcBef>
              <a:spcAft>
                <a:spcPts val="0"/>
              </a:spcAft>
              <a:buClr>
                <a:srgbClr val="FFFFFF"/>
              </a:buClr>
              <a:buSzPts val="1100"/>
              <a:buNone/>
              <a:defRPr>
                <a:solidFill>
                  <a:srgbClr val="FFFFFF"/>
                </a:solidFill>
              </a:defRPr>
            </a:lvl6pPr>
            <a:lvl7pPr lvl="6">
              <a:spcBef>
                <a:spcPts val="0"/>
              </a:spcBef>
              <a:spcAft>
                <a:spcPts val="0"/>
              </a:spcAft>
              <a:buClr>
                <a:srgbClr val="FFFFFF"/>
              </a:buClr>
              <a:buSzPts val="1100"/>
              <a:buNone/>
              <a:defRPr>
                <a:solidFill>
                  <a:srgbClr val="FFFFFF"/>
                </a:solidFill>
              </a:defRPr>
            </a:lvl7pPr>
            <a:lvl8pPr lvl="7">
              <a:spcBef>
                <a:spcPts val="0"/>
              </a:spcBef>
              <a:spcAft>
                <a:spcPts val="0"/>
              </a:spcAft>
              <a:buClr>
                <a:srgbClr val="FFFFFF"/>
              </a:buClr>
              <a:buSzPts val="1100"/>
              <a:buNone/>
              <a:defRPr>
                <a:solidFill>
                  <a:srgbClr val="FFFFFF"/>
                </a:solidFill>
              </a:defRPr>
            </a:lvl8pPr>
            <a:lvl9pPr lvl="8">
              <a:spcBef>
                <a:spcPts val="0"/>
              </a:spcBef>
              <a:spcAft>
                <a:spcPts val="0"/>
              </a:spcAft>
              <a:buClr>
                <a:srgbClr val="FFFFFF"/>
              </a:buClr>
              <a:buSzPts val="1100"/>
              <a:buNone/>
              <a:defRPr>
                <a:solidFill>
                  <a:srgbClr val="FFFFFF"/>
                </a:solidFill>
              </a:defRPr>
            </a:lvl9pPr>
          </a:lstStyle>
          <a:p/>
        </p:txBody>
      </p:sp>
      <p:sp>
        <p:nvSpPr>
          <p:cNvPr id="74" name="Google Shape;74;p9"/>
          <p:cNvSpPr txBox="1"/>
          <p:nvPr>
            <p:ph idx="1" type="body"/>
          </p:nvPr>
        </p:nvSpPr>
        <p:spPr>
          <a:xfrm>
            <a:off x="628650" y="2106475"/>
            <a:ext cx="7886700" cy="2066700"/>
          </a:xfrm>
          <a:prstGeom prst="rect">
            <a:avLst/>
          </a:prstGeom>
        </p:spPr>
        <p:txBody>
          <a:bodyPr anchorCtr="0" anchor="t" bIns="34275" lIns="68575" spcFirstLastPara="1" rIns="68575" wrap="square" tIns="34275">
            <a:noAutofit/>
          </a:bodyPr>
          <a:lstStyle>
            <a:lvl1pPr indent="-361950" lvl="0" marL="457200">
              <a:spcBef>
                <a:spcPts val="800"/>
              </a:spcBef>
              <a:spcAft>
                <a:spcPts val="0"/>
              </a:spcAft>
              <a:buClr>
                <a:srgbClr val="FFFFFF"/>
              </a:buClr>
              <a:buSzPts val="2100"/>
              <a:buChar char="•"/>
              <a:defRPr>
                <a:solidFill>
                  <a:srgbClr val="FFFFFF"/>
                </a:solidFill>
              </a:defRPr>
            </a:lvl1pPr>
            <a:lvl2pPr indent="-342900" lvl="1" marL="914400">
              <a:spcBef>
                <a:spcPts val="400"/>
              </a:spcBef>
              <a:spcAft>
                <a:spcPts val="0"/>
              </a:spcAft>
              <a:buClr>
                <a:srgbClr val="FFFFFF"/>
              </a:buClr>
              <a:buSzPts val="1800"/>
              <a:buChar char="•"/>
              <a:defRPr>
                <a:solidFill>
                  <a:srgbClr val="FFFFFF"/>
                </a:solidFill>
              </a:defRPr>
            </a:lvl2pPr>
            <a:lvl3pPr indent="-323850" lvl="2" marL="1371600">
              <a:spcBef>
                <a:spcPts val="400"/>
              </a:spcBef>
              <a:spcAft>
                <a:spcPts val="0"/>
              </a:spcAft>
              <a:buClr>
                <a:srgbClr val="FFFFFF"/>
              </a:buClr>
              <a:buSzPts val="1500"/>
              <a:buChar char="•"/>
              <a:defRPr>
                <a:solidFill>
                  <a:srgbClr val="FFFFFF"/>
                </a:solidFill>
              </a:defRPr>
            </a:lvl3pPr>
            <a:lvl4pPr indent="-317500" lvl="3" marL="1828800">
              <a:spcBef>
                <a:spcPts val="400"/>
              </a:spcBef>
              <a:spcAft>
                <a:spcPts val="0"/>
              </a:spcAft>
              <a:buClr>
                <a:srgbClr val="FFFFFF"/>
              </a:buClr>
              <a:buSzPts val="1400"/>
              <a:buChar char="•"/>
              <a:defRPr>
                <a:solidFill>
                  <a:srgbClr val="FFFFFF"/>
                </a:solidFill>
              </a:defRPr>
            </a:lvl4pPr>
            <a:lvl5pPr indent="-317500" lvl="4" marL="2286000">
              <a:spcBef>
                <a:spcPts val="400"/>
              </a:spcBef>
              <a:spcAft>
                <a:spcPts val="0"/>
              </a:spcAft>
              <a:buClr>
                <a:srgbClr val="FFFFFF"/>
              </a:buClr>
              <a:buSzPts val="1400"/>
              <a:buChar char="•"/>
              <a:defRPr>
                <a:solidFill>
                  <a:srgbClr val="FFFFFF"/>
                </a:solidFill>
              </a:defRPr>
            </a:lvl5pPr>
            <a:lvl6pPr indent="-317500" lvl="5" marL="2743200">
              <a:spcBef>
                <a:spcPts val="400"/>
              </a:spcBef>
              <a:spcAft>
                <a:spcPts val="0"/>
              </a:spcAft>
              <a:buClr>
                <a:srgbClr val="FFFFFF"/>
              </a:buClr>
              <a:buSzPts val="1400"/>
              <a:buChar char="•"/>
              <a:defRPr>
                <a:solidFill>
                  <a:srgbClr val="FFFFFF"/>
                </a:solidFill>
              </a:defRPr>
            </a:lvl6pPr>
            <a:lvl7pPr indent="-317500" lvl="6" marL="3200400">
              <a:spcBef>
                <a:spcPts val="400"/>
              </a:spcBef>
              <a:spcAft>
                <a:spcPts val="0"/>
              </a:spcAft>
              <a:buClr>
                <a:srgbClr val="FFFFFF"/>
              </a:buClr>
              <a:buSzPts val="1400"/>
              <a:buChar char="•"/>
              <a:defRPr>
                <a:solidFill>
                  <a:srgbClr val="FFFFFF"/>
                </a:solidFill>
              </a:defRPr>
            </a:lvl7pPr>
            <a:lvl8pPr indent="-317500" lvl="7" marL="3657600">
              <a:spcBef>
                <a:spcPts val="400"/>
              </a:spcBef>
              <a:spcAft>
                <a:spcPts val="0"/>
              </a:spcAft>
              <a:buClr>
                <a:srgbClr val="FFFFFF"/>
              </a:buClr>
              <a:buSzPts val="1400"/>
              <a:buChar char="•"/>
              <a:defRPr>
                <a:solidFill>
                  <a:srgbClr val="FFFFFF"/>
                </a:solidFill>
              </a:defRPr>
            </a:lvl8pPr>
            <a:lvl9pPr indent="-317500" lvl="8" marL="4114800">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lue">
  <p:cSld name="CUSTOM_2_1">
    <p:bg>
      <p:bgPr>
        <a:solidFill>
          <a:srgbClr val="204F6D"/>
        </a:solidFill>
      </p:bgPr>
    </p:bg>
    <p:spTree>
      <p:nvGrpSpPr>
        <p:cNvPr id="75" name="Shape 75"/>
        <p:cNvGrpSpPr/>
        <p:nvPr/>
      </p:nvGrpSpPr>
      <p:grpSpPr>
        <a:xfrm>
          <a:off x="0" y="0"/>
          <a:ext cx="0" cy="0"/>
          <a:chOff x="0" y="0"/>
          <a:chExt cx="0" cy="0"/>
        </a:xfrm>
      </p:grpSpPr>
      <p:sp>
        <p:nvSpPr>
          <p:cNvPr id="76" name="Google Shape;76;p10"/>
          <p:cNvSpPr txBox="1"/>
          <p:nvPr>
            <p:ph type="title"/>
          </p:nvPr>
        </p:nvSpPr>
        <p:spPr>
          <a:xfrm>
            <a:off x="628650" y="1454747"/>
            <a:ext cx="7886700" cy="484200"/>
          </a:xfrm>
          <a:prstGeom prst="rect">
            <a:avLst/>
          </a:prstGeom>
        </p:spPr>
        <p:txBody>
          <a:bodyPr anchorCtr="0" anchor="t" bIns="34275" lIns="68575" spcFirstLastPara="1" rIns="68575" wrap="square" tIns="34275">
            <a:noAutofit/>
          </a:bodyPr>
          <a:lstStyle>
            <a:lvl1pPr lvl="0" rtl="0">
              <a:spcBef>
                <a:spcPts val="0"/>
              </a:spcBef>
              <a:spcAft>
                <a:spcPts val="0"/>
              </a:spcAft>
              <a:buClr>
                <a:srgbClr val="FFFFFF"/>
              </a:buClr>
              <a:buSzPts val="3300"/>
              <a:buNone/>
              <a:defRPr>
                <a:solidFill>
                  <a:srgbClr val="FFFFFF"/>
                </a:solidFill>
              </a:defRPr>
            </a:lvl1pPr>
            <a:lvl2pPr lvl="1" rtl="0">
              <a:spcBef>
                <a:spcPts val="0"/>
              </a:spcBef>
              <a:spcAft>
                <a:spcPts val="0"/>
              </a:spcAft>
              <a:buClr>
                <a:srgbClr val="FFFFFF"/>
              </a:buClr>
              <a:buSzPts val="1100"/>
              <a:buNone/>
              <a:defRPr>
                <a:solidFill>
                  <a:srgbClr val="FFFFFF"/>
                </a:solidFill>
              </a:defRPr>
            </a:lvl2pPr>
            <a:lvl3pPr lvl="2" rtl="0">
              <a:spcBef>
                <a:spcPts val="0"/>
              </a:spcBef>
              <a:spcAft>
                <a:spcPts val="0"/>
              </a:spcAft>
              <a:buClr>
                <a:srgbClr val="FFFFFF"/>
              </a:buClr>
              <a:buSzPts val="1100"/>
              <a:buNone/>
              <a:defRPr>
                <a:solidFill>
                  <a:srgbClr val="FFFFFF"/>
                </a:solidFill>
              </a:defRPr>
            </a:lvl3pPr>
            <a:lvl4pPr lvl="3" rtl="0">
              <a:spcBef>
                <a:spcPts val="0"/>
              </a:spcBef>
              <a:spcAft>
                <a:spcPts val="0"/>
              </a:spcAft>
              <a:buClr>
                <a:srgbClr val="FFFFFF"/>
              </a:buClr>
              <a:buSzPts val="1100"/>
              <a:buNone/>
              <a:defRPr>
                <a:solidFill>
                  <a:srgbClr val="FFFFFF"/>
                </a:solidFill>
              </a:defRPr>
            </a:lvl4pPr>
            <a:lvl5pPr lvl="4" rtl="0">
              <a:spcBef>
                <a:spcPts val="0"/>
              </a:spcBef>
              <a:spcAft>
                <a:spcPts val="0"/>
              </a:spcAft>
              <a:buClr>
                <a:srgbClr val="FFFFFF"/>
              </a:buClr>
              <a:buSzPts val="1100"/>
              <a:buNone/>
              <a:defRPr>
                <a:solidFill>
                  <a:srgbClr val="FFFFFF"/>
                </a:solidFill>
              </a:defRPr>
            </a:lvl5pPr>
            <a:lvl6pPr lvl="5" rtl="0">
              <a:spcBef>
                <a:spcPts val="0"/>
              </a:spcBef>
              <a:spcAft>
                <a:spcPts val="0"/>
              </a:spcAft>
              <a:buClr>
                <a:srgbClr val="FFFFFF"/>
              </a:buClr>
              <a:buSzPts val="1100"/>
              <a:buNone/>
              <a:defRPr>
                <a:solidFill>
                  <a:srgbClr val="FFFFFF"/>
                </a:solidFill>
              </a:defRPr>
            </a:lvl6pPr>
            <a:lvl7pPr lvl="6" rtl="0">
              <a:spcBef>
                <a:spcPts val="0"/>
              </a:spcBef>
              <a:spcAft>
                <a:spcPts val="0"/>
              </a:spcAft>
              <a:buClr>
                <a:srgbClr val="FFFFFF"/>
              </a:buClr>
              <a:buSzPts val="1100"/>
              <a:buNone/>
              <a:defRPr>
                <a:solidFill>
                  <a:srgbClr val="FFFFFF"/>
                </a:solidFill>
              </a:defRPr>
            </a:lvl7pPr>
            <a:lvl8pPr lvl="7" rtl="0">
              <a:spcBef>
                <a:spcPts val="0"/>
              </a:spcBef>
              <a:spcAft>
                <a:spcPts val="0"/>
              </a:spcAft>
              <a:buClr>
                <a:srgbClr val="FFFFFF"/>
              </a:buClr>
              <a:buSzPts val="1100"/>
              <a:buNone/>
              <a:defRPr>
                <a:solidFill>
                  <a:srgbClr val="FFFFFF"/>
                </a:solidFill>
              </a:defRPr>
            </a:lvl8pPr>
            <a:lvl9pPr lvl="8" rtl="0">
              <a:spcBef>
                <a:spcPts val="0"/>
              </a:spcBef>
              <a:spcAft>
                <a:spcPts val="0"/>
              </a:spcAft>
              <a:buClr>
                <a:srgbClr val="FFFFFF"/>
              </a:buClr>
              <a:buSzPts val="1100"/>
              <a:buNone/>
              <a:defRPr>
                <a:solidFill>
                  <a:srgbClr val="FFFFFF"/>
                </a:solidFill>
              </a:defRPr>
            </a:lvl9pPr>
          </a:lstStyle>
          <a:p/>
        </p:txBody>
      </p:sp>
      <p:sp>
        <p:nvSpPr>
          <p:cNvPr id="77" name="Google Shape;77;p10"/>
          <p:cNvSpPr txBox="1"/>
          <p:nvPr>
            <p:ph idx="1" type="body"/>
          </p:nvPr>
        </p:nvSpPr>
        <p:spPr>
          <a:xfrm>
            <a:off x="628650" y="2106475"/>
            <a:ext cx="7886700" cy="20667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Clr>
                <a:srgbClr val="FFFFFF"/>
              </a:buClr>
              <a:buSzPts val="2100"/>
              <a:buChar char="•"/>
              <a:defRPr>
                <a:solidFill>
                  <a:srgbClr val="FFFFFF"/>
                </a:solidFill>
              </a:defRPr>
            </a:lvl1pPr>
            <a:lvl2pPr indent="-342900" lvl="1" marL="914400" rtl="0">
              <a:spcBef>
                <a:spcPts val="400"/>
              </a:spcBef>
              <a:spcAft>
                <a:spcPts val="0"/>
              </a:spcAft>
              <a:buClr>
                <a:srgbClr val="FFFFFF"/>
              </a:buClr>
              <a:buSzPts val="1800"/>
              <a:buChar char="•"/>
              <a:defRPr>
                <a:solidFill>
                  <a:srgbClr val="FFFFFF"/>
                </a:solidFill>
              </a:defRPr>
            </a:lvl2pPr>
            <a:lvl3pPr indent="-323850" lvl="2" marL="1371600" rtl="0">
              <a:spcBef>
                <a:spcPts val="400"/>
              </a:spcBef>
              <a:spcAft>
                <a:spcPts val="0"/>
              </a:spcAft>
              <a:buClr>
                <a:srgbClr val="FFFFFF"/>
              </a:buClr>
              <a:buSzPts val="1500"/>
              <a:buChar char="•"/>
              <a:defRPr>
                <a:solidFill>
                  <a:srgbClr val="FFFFFF"/>
                </a:solidFill>
              </a:defRPr>
            </a:lvl3pPr>
            <a:lvl4pPr indent="-317500" lvl="3" marL="1828800" rtl="0">
              <a:spcBef>
                <a:spcPts val="400"/>
              </a:spcBef>
              <a:spcAft>
                <a:spcPts val="0"/>
              </a:spcAft>
              <a:buClr>
                <a:srgbClr val="FFFFFF"/>
              </a:buClr>
              <a:buSzPts val="1400"/>
              <a:buChar char="•"/>
              <a:defRPr>
                <a:solidFill>
                  <a:srgbClr val="FFFFFF"/>
                </a:solidFill>
              </a:defRPr>
            </a:lvl4pPr>
            <a:lvl5pPr indent="-317500" lvl="4" marL="2286000" rtl="0">
              <a:spcBef>
                <a:spcPts val="400"/>
              </a:spcBef>
              <a:spcAft>
                <a:spcPts val="0"/>
              </a:spcAft>
              <a:buClr>
                <a:srgbClr val="FFFFFF"/>
              </a:buClr>
              <a:buSzPts val="1400"/>
              <a:buChar char="•"/>
              <a:defRPr>
                <a:solidFill>
                  <a:srgbClr val="FFFFFF"/>
                </a:solidFill>
              </a:defRPr>
            </a:lvl5pPr>
            <a:lvl6pPr indent="-317500" lvl="5" marL="2743200" rtl="0">
              <a:spcBef>
                <a:spcPts val="400"/>
              </a:spcBef>
              <a:spcAft>
                <a:spcPts val="0"/>
              </a:spcAft>
              <a:buClr>
                <a:srgbClr val="FFFFFF"/>
              </a:buClr>
              <a:buSzPts val="1400"/>
              <a:buChar char="•"/>
              <a:defRPr>
                <a:solidFill>
                  <a:srgbClr val="FFFFFF"/>
                </a:solidFill>
              </a:defRPr>
            </a:lvl6pPr>
            <a:lvl7pPr indent="-317500" lvl="6" marL="3200400" rtl="0">
              <a:spcBef>
                <a:spcPts val="400"/>
              </a:spcBef>
              <a:spcAft>
                <a:spcPts val="0"/>
              </a:spcAft>
              <a:buClr>
                <a:srgbClr val="FFFFFF"/>
              </a:buClr>
              <a:buSzPts val="1400"/>
              <a:buChar char="•"/>
              <a:defRPr>
                <a:solidFill>
                  <a:srgbClr val="FFFFFF"/>
                </a:solidFill>
              </a:defRPr>
            </a:lvl7pPr>
            <a:lvl8pPr indent="-317500" lvl="7" marL="3657600" rtl="0">
              <a:spcBef>
                <a:spcPts val="400"/>
              </a:spcBef>
              <a:spcAft>
                <a:spcPts val="0"/>
              </a:spcAft>
              <a:buClr>
                <a:srgbClr val="FFFFFF"/>
              </a:buClr>
              <a:buSzPts val="1400"/>
              <a:buChar char="•"/>
              <a:defRPr>
                <a:solidFill>
                  <a:srgbClr val="FFFFFF"/>
                </a:solidFill>
              </a:defRPr>
            </a:lvl8pPr>
            <a:lvl9pPr indent="-317500" lvl="8" marL="4114800" rtl="0">
              <a:spcBef>
                <a:spcPts val="400"/>
              </a:spcBef>
              <a:spcAft>
                <a:spcPts val="0"/>
              </a:spcAft>
              <a:buClr>
                <a:srgbClr val="FFFFFF"/>
              </a:buClr>
              <a:buSzPts val="1400"/>
              <a:buChar char="•"/>
              <a:defRPr>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D94E53"/>
              </a:buClr>
              <a:buSzPts val="3300"/>
              <a:buFont typeface="Proxima Nova"/>
              <a:buNone/>
              <a:defRPr b="1" i="0" sz="3300" u="none" cap="none" strike="noStrike">
                <a:solidFill>
                  <a:srgbClr val="D94E53"/>
                </a:solidFill>
                <a:latin typeface="Proxima Nova"/>
                <a:ea typeface="Proxima Nova"/>
                <a:cs typeface="Proxima Nova"/>
                <a:sym typeface="Proxima Nova"/>
              </a:defRPr>
            </a:lvl1pPr>
            <a:lvl2pPr lvl="1" marR="0" rtl="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2pPr>
            <a:lvl3pPr lvl="2" marR="0" rtl="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3pPr>
            <a:lvl4pPr lvl="3" marR="0" rtl="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4pPr>
            <a:lvl5pPr lvl="4" marR="0" rtl="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5pPr>
            <a:lvl6pPr lvl="5" marR="0" rtl="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6pPr>
            <a:lvl7pPr lvl="6" marR="0" rtl="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7pPr>
            <a:lvl8pPr lvl="7" marR="0" rtl="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8pPr>
            <a:lvl9pPr lvl="8" marR="0" rtl="0" algn="l">
              <a:lnSpc>
                <a:spcPct val="100000"/>
              </a:lnSpc>
              <a:spcBef>
                <a:spcPts val="0"/>
              </a:spcBef>
              <a:spcAft>
                <a:spcPts val="0"/>
              </a:spcAft>
              <a:buClr>
                <a:srgbClr val="D94E53"/>
              </a:buClr>
              <a:buSzPts val="1100"/>
              <a:buFont typeface="Arial"/>
              <a:buNone/>
              <a:defRPr b="0" i="0" sz="1400" u="none" cap="none" strike="noStrike">
                <a:solidFill>
                  <a:srgbClr val="D94E53"/>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Proxima Nova"/>
                <a:ea typeface="Proxima Nova"/>
                <a:cs typeface="Proxima Nova"/>
                <a:sym typeface="Proxima Nova"/>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Proxima Nova"/>
                <a:ea typeface="Proxima Nova"/>
                <a:cs typeface="Proxima Nova"/>
                <a:sym typeface="Proxima Nov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federalregister.gov/documents/2023/11/20/2023-25038/supporting-the-head-start-workforce-and-consistent-quality-programm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go.nhsa.org/NPRMwebinarQ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1.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2fqtz04.na1.hubspotlinks.com/Ctc/UC+113/d2FQTZ04/VVM-Jh4d70nGN2hqYrTypdqHW6mk3Cf55YQFkN78LwtH3qn9gW6N1vHY6lZ3l7W5QVbJL86KRV4W6WMDQD7D1L-kW7jx5RS28zy3_W69QR695yTQ-fW27FFx27P9h1rW81_2dJ1s-ytZVswwJ22j5lB6W7-8qk54pPGWCN2nXrdtDfYQ1VDGjFk7yTMPDN8L8DvcLhdNpW7fB0hs5wJYSyN6Tcs7smJ4mSW3NM0q03gYCjfW7-LJFm42CtjBW9f4c8X5PbFVgVjvDb427Kc4WW79h43R6mgd-gW2Gc-TT5B4PqfW27PwPJ4bJ4YvW2S8Djx6HM4Q4W71ZVsL2w6M_sf296z6H04" TargetMode="External"/><Relationship Id="rId4" Type="http://schemas.openxmlformats.org/officeDocument/2006/relationships/hyperlink" Target="https://d2fqtz04.na1.hubspotlinks.com/Ctc/UC+113/d2FQTZ04/VVM-Jh4d70nGN2hqYrTypdqHW6mk3Cf55YQFkN78LwtH3qn9gW6N1vHY6lZ3kVVFGrHf8rn3ySW3tNC9R57y61-W5dVT1V73ppRSW10qTfT7NKYh3N1n4_Gy9FrNlW401tBb6MRm4SW4LF5wW6wBrpdW8hrXR05WMghlW4W-C_55NnL1QW5vRh608JQ4xJW5tjMLl71t8KZW4q6-NF4D_KjqW72xwHf2g_HbsW269rK34MN908W4KkdG28FmSQTW5Gtb-l4wZ5_SVkv78t508hfTW402D6h8l4NPgN36w2cV5HC4JW6zPpG84V7GK6W2QlbK25S44knW1_MVHD25mlMPf7tkHKH04" TargetMode="External"/><Relationship Id="rId5" Type="http://schemas.openxmlformats.org/officeDocument/2006/relationships/hyperlink" Target="https://d2fqtz04.na1.hubspotlinks.com/Ctc/UC+113/d2FQTZ04/VVM-Jh4d70nGN2hqYrTypdqHW6mk3Cf55YQFkN78LwtH3qn9gW6N1vHY6lZ3kQW4DSqwT743LdpW73Bm8320RdSCW6CfM5D7M7qPpW48rmHf1QWdgRW2xCM3c63rC6nW2M8Fns1WJWfpW1Yn3L-5pk8_YW8ZjQjP8HlRF8W5k-V6J3yNJCSW1NY75d1sJHJSW1G9NZm9kD60NW3Ht2G35N8r69W7F6VSJ2gn19RW1YB5_k4wdM_XW6vK-0w2pH1xSW269Jhr3YnxXzW1NVnlt7WSvqhW1P04h15x14skW4K11WB5kNS1hW29hmWY5ZThRtW34wPMf26kWsCN3zkJQDFh-tff1CqphY04"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8.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d2fqtz04.na1.hubspotlinks.com/Ctc/UC+113/d2FQTZ04/VVM-Jh4d70nGN2hqYrTypdqHW6mk3Cf55YQFkN78LwtH3qn9gW6N1vHY6lZ3l7W5QVbJL86KRV4W6WMDQD7D1L-kW7jx5RS28zy3_W69QR695yTQ-fW27FFx27P9h1rW81_2dJ1s-ytZVswwJ22j5lB6W7-8qk54pPGWCN2nXrdtDfYQ1VDGjFk7yTMPDN8L8DvcLhdNpW7fB0hs5wJYSyN6Tcs7smJ4mSW3NM0q03gYCjfW7-LJFm42CtjBW9f4c8X5PbFVgVjvDb427Kc4WW79h43R6mgd-gW2Gc-TT5B4PqfW27PwPJ4bJ4YvW2S8Djx6HM4Q4W71ZVsL2w6M_sf296z6H04" TargetMode="External"/><Relationship Id="rId4" Type="http://schemas.openxmlformats.org/officeDocument/2006/relationships/hyperlink" Target="https://d2fqtz04.na1.hubspotlinks.com/Ctc/UC+113/d2FQTZ04/VVM-Jh4d70nGN2hqYrTypdqHW6mk3Cf55YQFkN78LwtH3qn9gW6N1vHY6lZ3kVVFGrHf8rn3ySW3tNC9R57y61-W5dVT1V73ppRSW10qTfT7NKYh3N1n4_Gy9FrNlW401tBb6MRm4SW4LF5wW6wBrpdW8hrXR05WMghlW4W-C_55NnL1QW5vRh608JQ4xJW5tjMLl71t8KZW4q6-NF4D_KjqW72xwHf2g_HbsW269rK34MN908W4KkdG28FmSQTW5Gtb-l4wZ5_SVkv78t508hfTW402D6h8l4NPgN36w2cV5HC4JW6zPpG84V7GK6W2QlbK25S44knW1_MVHD25mlMPf7tkHKH04" TargetMode="External"/><Relationship Id="rId5" Type="http://schemas.openxmlformats.org/officeDocument/2006/relationships/hyperlink" Target="https://d2fqtz04.na1.hubspotlinks.com/Ctc/UC+113/d2FQTZ04/VVM-Jh4d70nGN2hqYrTypdqHW6mk3Cf55YQFkN78LwtH3qn9gW6N1vHY6lZ3kQW4DSqwT743LdpW73Bm8320RdSCW6CfM5D7M7qPpW48rmHf1QWdgRW2xCM3c63rC6nW2M8Fns1WJWfpW1Yn3L-5pk8_YW8ZjQjP8HlRF8W5k-V6J3yNJCSW1NY75d1sJHJSW1G9NZm9kD60NW3Ht2G35N8r69W7F6VSJ2gn19RW1YB5_k4wdM_XW6vK-0w2pH1xSW269Jhr3YnxXzW1NVnlt7WSvqhW1P04h15x14skW4K11WB5kNS1hW29hmWY5ZThRtW34wPMf26kWsCN3zkJQDFh-tff1CqphY04"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type="ctrTitle"/>
          </p:nvPr>
        </p:nvSpPr>
        <p:spPr>
          <a:xfrm>
            <a:off x="3716000" y="3461200"/>
            <a:ext cx="5084700" cy="13839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sz="3100"/>
              <a:t>Supporting the Head Start Workforce &amp; Consistent Quality Programming </a:t>
            </a:r>
            <a:endParaRPr sz="31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b="0" lang="en" sz="2000">
                <a:latin typeface="Proxima Nova"/>
                <a:ea typeface="Proxima Nova"/>
                <a:cs typeface="Proxima Nova"/>
                <a:sym typeface="Proxima Nova"/>
              </a:rPr>
              <a:t>Notice of Proposed Rulemaking</a:t>
            </a:r>
            <a:endParaRPr b="0" sz="2000">
              <a:latin typeface="Proxima Nova"/>
              <a:ea typeface="Proxima Nova"/>
              <a:cs typeface="Proxima Nova"/>
              <a:sym typeface="Proxima Nova"/>
            </a:endParaRPr>
          </a:p>
        </p:txBody>
      </p:sp>
      <p:sp>
        <p:nvSpPr>
          <p:cNvPr id="153" name="Google Shape;153;p19"/>
          <p:cNvSpPr txBox="1"/>
          <p:nvPr>
            <p:ph idx="1" type="subTitle"/>
          </p:nvPr>
        </p:nvSpPr>
        <p:spPr>
          <a:xfrm>
            <a:off x="220425" y="4090300"/>
            <a:ext cx="3037200" cy="9552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1400">
                <a:solidFill>
                  <a:srgbClr val="0083BB"/>
                </a:solidFill>
              </a:rPr>
              <a:t>How Head Start Responds to </a:t>
            </a:r>
            <a:endParaRPr b="1" sz="1400">
              <a:solidFill>
                <a:srgbClr val="0083BB"/>
              </a:solidFill>
            </a:endParaRPr>
          </a:p>
          <a:p>
            <a:pPr indent="0" lvl="0" marL="0" rtl="0" algn="l">
              <a:lnSpc>
                <a:spcPct val="100000"/>
              </a:lnSpc>
              <a:spcBef>
                <a:spcPts val="0"/>
              </a:spcBef>
              <a:spcAft>
                <a:spcPts val="0"/>
              </a:spcAft>
              <a:buNone/>
            </a:pPr>
            <a:r>
              <a:rPr b="1" lang="en" sz="1400">
                <a:solidFill>
                  <a:srgbClr val="0083BB"/>
                </a:solidFill>
              </a:rPr>
              <a:t>the NPRM &amp; A First Look </a:t>
            </a:r>
            <a:endParaRPr b="1" sz="1400">
              <a:solidFill>
                <a:srgbClr val="0083BB"/>
              </a:solidFill>
            </a:endParaRPr>
          </a:p>
          <a:p>
            <a:pPr indent="0" lvl="0" marL="0" rtl="0" algn="l">
              <a:lnSpc>
                <a:spcPct val="100000"/>
              </a:lnSpc>
              <a:spcBef>
                <a:spcPts val="0"/>
              </a:spcBef>
              <a:spcAft>
                <a:spcPts val="0"/>
              </a:spcAft>
              <a:buNone/>
            </a:pPr>
            <a:r>
              <a:t/>
            </a:r>
            <a:endParaRPr b="1" sz="1400">
              <a:solidFill>
                <a:srgbClr val="0083BB"/>
              </a:solidFill>
            </a:endParaRPr>
          </a:p>
          <a:p>
            <a:pPr indent="0" lvl="0" marL="0" rtl="0" algn="l">
              <a:lnSpc>
                <a:spcPct val="100000"/>
              </a:lnSpc>
              <a:spcBef>
                <a:spcPts val="0"/>
              </a:spcBef>
              <a:spcAft>
                <a:spcPts val="0"/>
              </a:spcAft>
              <a:buNone/>
            </a:pPr>
            <a:r>
              <a:rPr b="1" lang="en" sz="1400">
                <a:solidFill>
                  <a:srgbClr val="0083BB"/>
                </a:solidFill>
              </a:rPr>
              <a:t>November 20, 2023</a:t>
            </a:r>
            <a:endParaRPr b="1" sz="1400">
              <a:solidFill>
                <a:srgbClr val="0083B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New Definitions</a:t>
            </a:r>
            <a:endParaRPr sz="2600"/>
          </a:p>
        </p:txBody>
      </p:sp>
      <p:sp>
        <p:nvSpPr>
          <p:cNvPr id="211" name="Google Shape;211;p28"/>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2000"/>
              <a:t>Goal: </a:t>
            </a:r>
            <a:r>
              <a:rPr lang="en" sz="2000"/>
              <a:t>Provide clearer and more consistent terminology. Most notably, it distinguishes Head Start Preschool from Head Start. </a:t>
            </a:r>
            <a:endParaRPr sz="2000"/>
          </a:p>
          <a:p>
            <a:pPr indent="-355600" lvl="0" marL="457200" rtl="0" algn="l">
              <a:lnSpc>
                <a:spcPct val="115000"/>
              </a:lnSpc>
              <a:spcBef>
                <a:spcPts val="1000"/>
              </a:spcBef>
              <a:spcAft>
                <a:spcPts val="0"/>
              </a:spcAft>
              <a:buSzPts val="2000"/>
              <a:buChar char="●"/>
            </a:pPr>
            <a:r>
              <a:rPr b="1" lang="en" sz="2000"/>
              <a:t>Head Start: </a:t>
            </a:r>
            <a:r>
              <a:rPr lang="en" sz="2000"/>
              <a:t> Any program authorized under the Head Start Act</a:t>
            </a:r>
            <a:endParaRPr sz="2000"/>
          </a:p>
          <a:p>
            <a:pPr indent="-355600" lvl="0" marL="457200" rtl="0" algn="l">
              <a:lnSpc>
                <a:spcPct val="100000"/>
              </a:lnSpc>
              <a:spcBef>
                <a:spcPts val="1000"/>
              </a:spcBef>
              <a:spcAft>
                <a:spcPts val="0"/>
              </a:spcAft>
              <a:buSzPts val="2000"/>
              <a:buChar char="●"/>
            </a:pPr>
            <a:r>
              <a:rPr b="1" lang="en" sz="2000"/>
              <a:t>Head Start Preschool: </a:t>
            </a:r>
            <a:r>
              <a:rPr lang="en" sz="2000"/>
              <a:t>Programs providing services from age 3 to compulsory school age </a:t>
            </a:r>
            <a:endParaRPr sz="2000"/>
          </a:p>
          <a:p>
            <a:pPr indent="-355600" lvl="0" marL="457200" rtl="0" algn="l">
              <a:lnSpc>
                <a:spcPct val="100000"/>
              </a:lnSpc>
              <a:spcBef>
                <a:spcPts val="1000"/>
              </a:spcBef>
              <a:spcAft>
                <a:spcPts val="0"/>
              </a:spcAft>
              <a:buSzPts val="2000"/>
              <a:buChar char="●"/>
            </a:pPr>
            <a:r>
              <a:rPr b="1" lang="en" sz="2000"/>
              <a:t>Early Head Start:</a:t>
            </a:r>
            <a:r>
              <a:rPr lang="en" sz="2000"/>
              <a:t> Programs serving pregnant women and children from birth to age 3 </a:t>
            </a:r>
            <a:endParaRPr sz="2000"/>
          </a:p>
          <a:p>
            <a:pPr indent="0" lvl="0" marL="0" rtl="0" algn="l">
              <a:spcBef>
                <a:spcPts val="1000"/>
              </a:spcBef>
              <a:spcAft>
                <a:spcPts val="0"/>
              </a:spcAft>
              <a:buNone/>
            </a:pPr>
            <a:r>
              <a:t/>
            </a:r>
            <a:endParaRPr sz="1700"/>
          </a:p>
        </p:txBody>
      </p:sp>
      <p:sp>
        <p:nvSpPr>
          <p:cNvPr id="212" name="Google Shape;212;p28"/>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1305.2        NPRM pages 14-15 </a:t>
            </a:r>
            <a:endParaRPr i="1" sz="1300">
              <a:solidFill>
                <a:schemeClr val="dk1"/>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New </a:t>
            </a:r>
            <a:r>
              <a:rPr lang="en" sz="2600"/>
              <a:t>Definitions</a:t>
            </a:r>
            <a:r>
              <a:rPr lang="en" sz="2600"/>
              <a:t> </a:t>
            </a:r>
            <a:r>
              <a:rPr i="1" lang="en" sz="2600"/>
              <a:t>(cont’d)</a:t>
            </a:r>
            <a:endParaRPr i="1" sz="2600"/>
          </a:p>
        </p:txBody>
      </p:sp>
      <p:sp>
        <p:nvSpPr>
          <p:cNvPr id="218" name="Google Shape;218;p29"/>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55600" lvl="0" marL="457200" rtl="0" algn="l">
              <a:lnSpc>
                <a:spcPct val="100000"/>
              </a:lnSpc>
              <a:spcBef>
                <a:spcPts val="800"/>
              </a:spcBef>
              <a:spcAft>
                <a:spcPts val="0"/>
              </a:spcAft>
              <a:buSzPts val="2000"/>
              <a:buChar char="●"/>
            </a:pPr>
            <a:r>
              <a:rPr b="1" lang="en" sz="2000"/>
              <a:t>Program: </a:t>
            </a:r>
            <a:r>
              <a:rPr lang="en" sz="2000"/>
              <a:t>Any funded HS Preschool, EHS, Migrant or Seasonal and Tribal or other programs authorized</a:t>
            </a:r>
            <a:endParaRPr sz="2000"/>
          </a:p>
          <a:p>
            <a:pPr indent="-355600" lvl="0" marL="457200" rtl="0" algn="l">
              <a:lnSpc>
                <a:spcPct val="100000"/>
              </a:lnSpc>
              <a:spcBef>
                <a:spcPts val="1000"/>
              </a:spcBef>
              <a:spcAft>
                <a:spcPts val="0"/>
              </a:spcAft>
              <a:buSzPts val="2000"/>
              <a:buChar char="●"/>
            </a:pPr>
            <a:r>
              <a:rPr b="1" lang="en" sz="2000"/>
              <a:t>Head Start Agency: </a:t>
            </a:r>
            <a:r>
              <a:rPr lang="en" sz="2000"/>
              <a:t>Head Start Preschool program and Early Head Start program, or a Migrant or Seasonal Head Start program pursuant to the Head Start Act</a:t>
            </a:r>
            <a:endParaRPr sz="2000"/>
          </a:p>
          <a:p>
            <a:pPr indent="-355600" lvl="0" marL="457200" rtl="0" algn="l">
              <a:lnSpc>
                <a:spcPct val="100000"/>
              </a:lnSpc>
              <a:spcBef>
                <a:spcPts val="1000"/>
              </a:spcBef>
              <a:spcAft>
                <a:spcPts val="0"/>
              </a:spcAft>
              <a:buSzPts val="2000"/>
              <a:buChar char="●"/>
            </a:pPr>
            <a:r>
              <a:rPr b="1" lang="en" sz="2000"/>
              <a:t>Grant recipient:</a:t>
            </a:r>
            <a:r>
              <a:rPr lang="en" sz="2000"/>
              <a:t> Now codified to replace the term “grantee” </a:t>
            </a:r>
            <a:endParaRPr sz="2000"/>
          </a:p>
          <a:p>
            <a:pPr indent="0" lvl="0" marL="457200" rtl="0" algn="l">
              <a:lnSpc>
                <a:spcPct val="100000"/>
              </a:lnSpc>
              <a:spcBef>
                <a:spcPts val="600"/>
              </a:spcBef>
              <a:spcAft>
                <a:spcPts val="0"/>
              </a:spcAft>
              <a:buNone/>
            </a:pPr>
            <a:r>
              <a:t/>
            </a:r>
            <a:endParaRPr sz="2000"/>
          </a:p>
          <a:p>
            <a:pPr indent="0" lvl="0" marL="0" rtl="0" algn="l">
              <a:lnSpc>
                <a:spcPct val="100000"/>
              </a:lnSpc>
              <a:spcBef>
                <a:spcPts val="600"/>
              </a:spcBef>
              <a:spcAft>
                <a:spcPts val="0"/>
              </a:spcAft>
              <a:buNone/>
            </a:pPr>
            <a:r>
              <a:rPr b="1" i="1" lang="en" sz="1600"/>
              <a:t>Note: ACF will not consider any comments on these definitions.</a:t>
            </a:r>
            <a:endParaRPr i="1" sz="1600"/>
          </a:p>
        </p:txBody>
      </p:sp>
      <p:sp>
        <p:nvSpPr>
          <p:cNvPr id="219" name="Google Shape;219;p29"/>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1305.2        NPRM pages 14-15</a:t>
            </a:r>
            <a:endParaRPr i="1" sz="1300">
              <a:solidFill>
                <a:schemeClr val="dk1"/>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628650" y="841922"/>
            <a:ext cx="7886700" cy="4842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sz="5000"/>
              <a:t>Workforce Supports</a:t>
            </a:r>
            <a:endParaRPr sz="5000"/>
          </a:p>
        </p:txBody>
      </p:sp>
      <p:sp>
        <p:nvSpPr>
          <p:cNvPr id="225" name="Google Shape;225;p30"/>
          <p:cNvSpPr txBox="1"/>
          <p:nvPr>
            <p:ph idx="1" type="body"/>
          </p:nvPr>
        </p:nvSpPr>
        <p:spPr>
          <a:xfrm>
            <a:off x="628650" y="1789375"/>
            <a:ext cx="7886700" cy="2755500"/>
          </a:xfrm>
          <a:prstGeom prst="rect">
            <a:avLst/>
          </a:prstGeom>
        </p:spPr>
        <p:txBody>
          <a:bodyPr anchorCtr="0" anchor="t" bIns="34275" lIns="68575" spcFirstLastPara="1" rIns="68575" wrap="square" tIns="34275">
            <a:noAutofit/>
          </a:bodyPr>
          <a:lstStyle/>
          <a:p>
            <a:pPr indent="-381000" lvl="0" marL="457200" marR="0" rtl="0" algn="l">
              <a:lnSpc>
                <a:spcPct val="90000"/>
              </a:lnSpc>
              <a:spcBef>
                <a:spcPts val="800"/>
              </a:spcBef>
              <a:spcAft>
                <a:spcPts val="0"/>
              </a:spcAft>
              <a:buClr>
                <a:srgbClr val="F1D478"/>
              </a:buClr>
              <a:buSzPts val="2400"/>
              <a:buChar char="•"/>
            </a:pPr>
            <a:r>
              <a:rPr lang="en" sz="2400">
                <a:solidFill>
                  <a:srgbClr val="F1D478"/>
                </a:solidFill>
              </a:rPr>
              <a:t>Staff Wages</a:t>
            </a:r>
            <a:endParaRPr sz="2400">
              <a:solidFill>
                <a:srgbClr val="F1D478"/>
              </a:solidFill>
            </a:endParaRPr>
          </a:p>
          <a:p>
            <a:pPr indent="-381000" lvl="0" marL="457200" rtl="0" algn="l">
              <a:spcBef>
                <a:spcPts val="0"/>
              </a:spcBef>
              <a:spcAft>
                <a:spcPts val="0"/>
              </a:spcAft>
              <a:buClr>
                <a:srgbClr val="F1D478"/>
              </a:buClr>
              <a:buSzPts val="2400"/>
              <a:buChar char="•"/>
            </a:pPr>
            <a:r>
              <a:rPr lang="en" sz="2400">
                <a:solidFill>
                  <a:srgbClr val="F1D478"/>
                </a:solidFill>
              </a:rPr>
              <a:t>Pay Scale for All Staff</a:t>
            </a:r>
            <a:endParaRPr sz="2400">
              <a:solidFill>
                <a:srgbClr val="F1D478"/>
              </a:solidFill>
            </a:endParaRPr>
          </a:p>
          <a:p>
            <a:pPr indent="-381000" lvl="0" marL="457200" rtl="0" algn="l">
              <a:spcBef>
                <a:spcPts val="0"/>
              </a:spcBef>
              <a:spcAft>
                <a:spcPts val="0"/>
              </a:spcAft>
              <a:buClr>
                <a:srgbClr val="F1D478"/>
              </a:buClr>
              <a:buSzPts val="2400"/>
              <a:buChar char="•"/>
            </a:pPr>
            <a:r>
              <a:rPr lang="en" sz="2400">
                <a:solidFill>
                  <a:srgbClr val="F1D478"/>
                </a:solidFill>
              </a:rPr>
              <a:t>Minimum Pay Requirement</a:t>
            </a:r>
            <a:endParaRPr sz="2400">
              <a:solidFill>
                <a:srgbClr val="F1D478"/>
              </a:solidFill>
            </a:endParaRPr>
          </a:p>
          <a:p>
            <a:pPr indent="-381000" lvl="0" marL="457200" rtl="0" algn="l">
              <a:spcBef>
                <a:spcPts val="0"/>
              </a:spcBef>
              <a:spcAft>
                <a:spcPts val="0"/>
              </a:spcAft>
              <a:buClr>
                <a:srgbClr val="F1D478"/>
              </a:buClr>
              <a:buSzPts val="2400"/>
              <a:buChar char="•"/>
            </a:pPr>
            <a:r>
              <a:rPr lang="en" sz="2400">
                <a:solidFill>
                  <a:srgbClr val="F1D478"/>
                </a:solidFill>
              </a:rPr>
              <a:t>Wage Comparability Across HS Preschool and EHS</a:t>
            </a:r>
            <a:endParaRPr sz="2400">
              <a:solidFill>
                <a:srgbClr val="F1D478"/>
              </a:solidFill>
            </a:endParaRPr>
          </a:p>
          <a:p>
            <a:pPr indent="-381000" lvl="0" marL="457200" rtl="0" algn="l">
              <a:spcBef>
                <a:spcPts val="0"/>
              </a:spcBef>
              <a:spcAft>
                <a:spcPts val="0"/>
              </a:spcAft>
              <a:buClr>
                <a:srgbClr val="F1D478"/>
              </a:buClr>
              <a:buSzPts val="2400"/>
              <a:buChar char="•"/>
            </a:pPr>
            <a:r>
              <a:rPr lang="en" sz="2400">
                <a:solidFill>
                  <a:srgbClr val="F1D478"/>
                </a:solidFill>
              </a:rPr>
              <a:t>Staff Benefits</a:t>
            </a:r>
            <a:endParaRPr sz="2400">
              <a:solidFill>
                <a:srgbClr val="F1D478"/>
              </a:solidFill>
            </a:endParaRPr>
          </a:p>
          <a:p>
            <a:pPr indent="-381000" lvl="0" marL="457200" rtl="0" algn="l">
              <a:spcBef>
                <a:spcPts val="0"/>
              </a:spcBef>
              <a:spcAft>
                <a:spcPts val="0"/>
              </a:spcAft>
              <a:buClr>
                <a:srgbClr val="F1D478"/>
              </a:buClr>
              <a:buSzPts val="2400"/>
              <a:buChar char="•"/>
            </a:pPr>
            <a:r>
              <a:rPr lang="en" sz="2400">
                <a:solidFill>
                  <a:srgbClr val="F1D478"/>
                </a:solidFill>
              </a:rPr>
              <a:t>Staff Wellness</a:t>
            </a:r>
            <a:endParaRPr sz="2400">
              <a:solidFill>
                <a:srgbClr val="F1D478"/>
              </a:solidFill>
            </a:endParaRPr>
          </a:p>
          <a:p>
            <a:pPr indent="-381000" lvl="0" marL="457200" rtl="0" algn="l">
              <a:spcBef>
                <a:spcPts val="0"/>
              </a:spcBef>
              <a:spcAft>
                <a:spcPts val="0"/>
              </a:spcAft>
              <a:buClr>
                <a:srgbClr val="F1D478"/>
              </a:buClr>
              <a:buSzPts val="2400"/>
              <a:buChar char="•"/>
            </a:pPr>
            <a:r>
              <a:rPr lang="en" sz="2400">
                <a:solidFill>
                  <a:srgbClr val="F1D478"/>
                </a:solidFill>
              </a:rPr>
              <a:t>Employee Engagement  </a:t>
            </a:r>
            <a:endParaRPr sz="3900">
              <a:solidFill>
                <a:srgbClr val="F1D47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646300" y="258269"/>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Workforce Supports </a:t>
            </a:r>
            <a:endParaRPr sz="2600"/>
          </a:p>
        </p:txBody>
      </p:sp>
      <p:sp>
        <p:nvSpPr>
          <p:cNvPr id="231" name="Google Shape;231;p31"/>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55600" lvl="0" marL="457200" rtl="0" algn="l">
              <a:lnSpc>
                <a:spcPct val="100000"/>
              </a:lnSpc>
              <a:spcBef>
                <a:spcPts val="800"/>
              </a:spcBef>
              <a:spcAft>
                <a:spcPts val="0"/>
              </a:spcAft>
              <a:buSzPts val="2000"/>
              <a:buChar char="●"/>
            </a:pPr>
            <a:r>
              <a:rPr lang="en" sz="2000"/>
              <a:t>The Workforce Supports </a:t>
            </a:r>
            <a:r>
              <a:rPr lang="en" sz="2000"/>
              <a:t>proposes</a:t>
            </a:r>
            <a:r>
              <a:rPr lang="en" sz="2000"/>
              <a:t> sweeping </a:t>
            </a:r>
            <a:r>
              <a:rPr lang="en" sz="2000"/>
              <a:t>changes.</a:t>
            </a:r>
            <a:r>
              <a:rPr lang="en" sz="2000"/>
              <a:t>  </a:t>
            </a:r>
            <a:endParaRPr sz="2000"/>
          </a:p>
          <a:p>
            <a:pPr indent="-355600" lvl="0" marL="457200" rtl="0" algn="l">
              <a:lnSpc>
                <a:spcPct val="100000"/>
              </a:lnSpc>
              <a:spcBef>
                <a:spcPts val="1000"/>
              </a:spcBef>
              <a:spcAft>
                <a:spcPts val="0"/>
              </a:spcAft>
              <a:buSzPts val="2000"/>
              <a:buChar char="●"/>
            </a:pPr>
            <a:r>
              <a:rPr lang="en" sz="2000"/>
              <a:t>OHS recognizes low wages and poor benefits are key drivers of increasing staff turnover.</a:t>
            </a:r>
            <a:endParaRPr sz="2000"/>
          </a:p>
          <a:p>
            <a:pPr indent="-355600" lvl="0" marL="457200" rtl="0" algn="l">
              <a:lnSpc>
                <a:spcPct val="100000"/>
              </a:lnSpc>
              <a:spcBef>
                <a:spcPts val="1000"/>
              </a:spcBef>
              <a:spcAft>
                <a:spcPts val="0"/>
              </a:spcAft>
              <a:buSzPts val="2000"/>
              <a:buChar char="●"/>
            </a:pPr>
            <a:r>
              <a:rPr lang="en" sz="2000"/>
              <a:t>NPRM proposes a “ramp up period” of seven years to reach full compliance in most areas, which would mean, without increased funding, slot reduction would not be immediately expected. </a:t>
            </a:r>
            <a:endParaRPr sz="2000"/>
          </a:p>
          <a:p>
            <a:pPr indent="-355600" lvl="0" marL="457200" rtl="0" algn="l">
              <a:lnSpc>
                <a:spcPct val="100000"/>
              </a:lnSpc>
              <a:spcBef>
                <a:spcPts val="1000"/>
              </a:spcBef>
              <a:spcAft>
                <a:spcPts val="1000"/>
              </a:spcAft>
              <a:buSzPts val="2000"/>
              <a:buChar char="●"/>
            </a:pPr>
            <a:r>
              <a:rPr lang="en" sz="2000"/>
              <a:t>Several proposed requirements are very prescriptive. </a:t>
            </a:r>
            <a:endParaRPr sz="2200"/>
          </a:p>
        </p:txBody>
      </p:sp>
      <p:sp>
        <p:nvSpPr>
          <p:cNvPr id="232" name="Google Shape;232;p31"/>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1302.90, 1302.92, 1302.93 1302.101    NPRM pages 15-68</a:t>
            </a:r>
            <a:endParaRPr i="1" sz="1300">
              <a:solidFill>
                <a:schemeClr val="dk1"/>
              </a:solidFill>
              <a:latin typeface="Proxima Nova"/>
              <a:ea typeface="Proxima Nova"/>
              <a:cs typeface="Proxima Nova"/>
              <a:sym typeface="Proxima Nova"/>
            </a:endParaRPr>
          </a:p>
        </p:txBody>
      </p:sp>
      <p:pic>
        <p:nvPicPr>
          <p:cNvPr id="233" name="Google Shape;233;p31"/>
          <p:cNvPicPr preferRelativeResize="0"/>
          <p:nvPr/>
        </p:nvPicPr>
        <p:blipFill>
          <a:blip r:embed="rId3">
            <a:alphaModFix/>
          </a:blip>
          <a:stretch>
            <a:fillRect/>
          </a:stretch>
        </p:blipFill>
        <p:spPr>
          <a:xfrm>
            <a:off x="6085313" y="258275"/>
            <a:ext cx="474450" cy="474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2"/>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Staff Wages</a:t>
            </a:r>
            <a:r>
              <a:rPr lang="en" sz="2500"/>
              <a:t>: </a:t>
            </a:r>
            <a:endParaRPr sz="2500"/>
          </a:p>
          <a:p>
            <a:pPr indent="0" lvl="0" marL="0" marR="0" rtl="0" algn="l">
              <a:lnSpc>
                <a:spcPct val="90000"/>
              </a:lnSpc>
              <a:spcBef>
                <a:spcPts val="0"/>
              </a:spcBef>
              <a:spcAft>
                <a:spcPts val="0"/>
              </a:spcAft>
              <a:buNone/>
            </a:pPr>
            <a:r>
              <a:rPr lang="en" sz="2500"/>
              <a:t>Progress to Parity for Education Staff</a:t>
            </a:r>
            <a:r>
              <a:rPr lang="en" sz="2900"/>
              <a:t>  </a:t>
            </a:r>
            <a:r>
              <a:rPr lang="en" sz="3600"/>
              <a:t> </a:t>
            </a:r>
            <a:endParaRPr sz="3600"/>
          </a:p>
        </p:txBody>
      </p:sp>
      <p:sp>
        <p:nvSpPr>
          <p:cNvPr id="239" name="Google Shape;239;p32"/>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lnSpc>
                <a:spcPct val="100000"/>
              </a:lnSpc>
              <a:spcBef>
                <a:spcPts val="1000"/>
              </a:spcBef>
              <a:spcAft>
                <a:spcPts val="0"/>
              </a:spcAft>
              <a:buSzPts val="1600"/>
              <a:buFont typeface="Proxima Nova"/>
              <a:buChar char="●"/>
            </a:pPr>
            <a:r>
              <a:rPr lang="en" sz="1600"/>
              <a:t>Education staff includes those who work </a:t>
            </a:r>
            <a:r>
              <a:rPr lang="en" sz="1600"/>
              <a:t>directly with children as part of their daily job responsibilities, including lead teachers, assistant teachers, home visitors, and family child care providers.</a:t>
            </a:r>
            <a:endParaRPr sz="1600"/>
          </a:p>
          <a:p>
            <a:pPr indent="-330200" lvl="0" marL="457200" rtl="0" algn="l">
              <a:lnSpc>
                <a:spcPct val="100000"/>
              </a:lnSpc>
              <a:spcBef>
                <a:spcPts val="1000"/>
              </a:spcBef>
              <a:spcAft>
                <a:spcPts val="0"/>
              </a:spcAft>
              <a:buSzPts val="1600"/>
              <a:buFont typeface="Proxima Nova"/>
              <a:buChar char="●"/>
            </a:pPr>
            <a:r>
              <a:rPr lang="en" sz="1600"/>
              <a:t>Must </a:t>
            </a:r>
            <a:r>
              <a:rPr lang="en" sz="1600">
                <a:solidFill>
                  <a:schemeClr val="accent3"/>
                </a:solidFill>
              </a:rPr>
              <a:t>make measurable progress </a:t>
            </a:r>
            <a:r>
              <a:rPr lang="en" sz="1600"/>
              <a:t>towards pay parity for HS and EHS teachers comparable to teacher salaries in K-3 in their local school district (or in some cases, a neighboring district)</a:t>
            </a:r>
            <a:endParaRPr b="1" sz="1600"/>
          </a:p>
          <a:p>
            <a:pPr indent="-330200" lvl="0" marL="457200" rtl="0" algn="l">
              <a:lnSpc>
                <a:spcPct val="100000"/>
              </a:lnSpc>
              <a:spcBef>
                <a:spcPts val="1000"/>
              </a:spcBef>
              <a:spcAft>
                <a:spcPts val="0"/>
              </a:spcAft>
              <a:buSzPts val="1600"/>
              <a:buFont typeface="Proxima Nova"/>
              <a:buChar char="●"/>
            </a:pPr>
            <a:r>
              <a:rPr lang="en" sz="1600"/>
              <a:t>Must ensure that Head Start teachers receive annual salaries that at least comparable to the annual salaries of public preschool teachers</a:t>
            </a:r>
            <a:endParaRPr sz="1600"/>
          </a:p>
          <a:p>
            <a:pPr indent="0" lvl="0" marL="0" rtl="0" algn="l">
              <a:spcBef>
                <a:spcPts val="800"/>
              </a:spcBef>
              <a:spcAft>
                <a:spcPts val="0"/>
              </a:spcAft>
              <a:buNone/>
            </a:pPr>
            <a:r>
              <a:t/>
            </a:r>
            <a:endParaRPr b="1" sz="2000"/>
          </a:p>
          <a:p>
            <a:pPr indent="0" lvl="0" marL="0" rtl="0" algn="l">
              <a:spcBef>
                <a:spcPts val="0"/>
              </a:spcBef>
              <a:spcAft>
                <a:spcPts val="0"/>
              </a:spcAft>
              <a:buNone/>
            </a:pPr>
            <a:r>
              <a:rPr b="1" lang="en" sz="1400"/>
              <a:t>Effective: August 1, 2031</a:t>
            </a:r>
            <a:endParaRPr b="1" sz="1400"/>
          </a:p>
          <a:p>
            <a:pPr indent="0" lvl="0" marL="0" rtl="0" algn="l">
              <a:lnSpc>
                <a:spcPct val="107916"/>
              </a:lnSpc>
              <a:spcBef>
                <a:spcPts val="0"/>
              </a:spcBef>
              <a:spcAft>
                <a:spcPts val="0"/>
              </a:spcAft>
              <a:buNone/>
            </a:pPr>
            <a:r>
              <a:t/>
            </a:r>
            <a:endParaRPr sz="1900">
              <a:latin typeface="Calibri"/>
              <a:ea typeface="Calibri"/>
              <a:cs typeface="Calibri"/>
              <a:sym typeface="Calibri"/>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t/>
            </a:r>
            <a:endParaRPr b="1" sz="1300"/>
          </a:p>
          <a:p>
            <a:pPr indent="0" lvl="0" marL="0" rtl="0" algn="l">
              <a:lnSpc>
                <a:spcPct val="115000"/>
              </a:lnSpc>
              <a:spcBef>
                <a:spcPts val="0"/>
              </a:spcBef>
              <a:spcAft>
                <a:spcPts val="1000"/>
              </a:spcAft>
              <a:buNone/>
            </a:pPr>
            <a:r>
              <a:t/>
            </a:r>
            <a:endParaRPr/>
          </a:p>
        </p:txBody>
      </p:sp>
      <p:sp>
        <p:nvSpPr>
          <p:cNvPr id="240" name="Google Shape;240;p32"/>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1302.90         NPRM pages 15-36</a:t>
            </a:r>
            <a:endParaRPr i="1" sz="1300">
              <a:solidFill>
                <a:schemeClr val="dk1"/>
              </a:solidFill>
              <a:latin typeface="Proxima Nova"/>
              <a:ea typeface="Proxima Nova"/>
              <a:cs typeface="Proxima Nova"/>
              <a:sym typeface="Proxima Nova"/>
            </a:endParaRPr>
          </a:p>
        </p:txBody>
      </p:sp>
      <p:pic>
        <p:nvPicPr>
          <p:cNvPr id="241" name="Google Shape;241;p32"/>
          <p:cNvPicPr preferRelativeResize="0"/>
          <p:nvPr/>
        </p:nvPicPr>
        <p:blipFill>
          <a:blip r:embed="rId3">
            <a:alphaModFix/>
          </a:blip>
          <a:stretch>
            <a:fillRect/>
          </a:stretch>
        </p:blipFill>
        <p:spPr>
          <a:xfrm>
            <a:off x="5992863" y="121775"/>
            <a:ext cx="474450" cy="474450"/>
          </a:xfrm>
          <a:prstGeom prst="rect">
            <a:avLst/>
          </a:prstGeom>
          <a:noFill/>
          <a:ln>
            <a:noFill/>
          </a:ln>
        </p:spPr>
      </p:pic>
      <p:pic>
        <p:nvPicPr>
          <p:cNvPr id="242" name="Google Shape;242;p32"/>
          <p:cNvPicPr preferRelativeResize="0"/>
          <p:nvPr/>
        </p:nvPicPr>
        <p:blipFill rotWithShape="1">
          <a:blip r:embed="rId4">
            <a:alphaModFix/>
          </a:blip>
          <a:srcRect b="5630" l="7188" r="19685" t="43178"/>
          <a:stretch/>
        </p:blipFill>
        <p:spPr>
          <a:xfrm>
            <a:off x="5518435" y="126778"/>
            <a:ext cx="474440" cy="469450"/>
          </a:xfrm>
          <a:prstGeom prst="rect">
            <a:avLst/>
          </a:prstGeom>
          <a:noFill/>
          <a:ln>
            <a:noFill/>
          </a:ln>
        </p:spPr>
      </p:pic>
      <p:pic>
        <p:nvPicPr>
          <p:cNvPr id="243" name="Google Shape;243;p32"/>
          <p:cNvPicPr preferRelativeResize="0"/>
          <p:nvPr/>
        </p:nvPicPr>
        <p:blipFill>
          <a:blip r:embed="rId5">
            <a:alphaModFix/>
          </a:blip>
          <a:stretch>
            <a:fillRect/>
          </a:stretch>
        </p:blipFill>
        <p:spPr>
          <a:xfrm>
            <a:off x="4917688" y="161037"/>
            <a:ext cx="368475" cy="395930"/>
          </a:xfrm>
          <a:prstGeom prst="rect">
            <a:avLst/>
          </a:prstGeom>
          <a:noFill/>
          <a:ln>
            <a:noFill/>
          </a:ln>
        </p:spPr>
      </p:pic>
      <p:pic>
        <p:nvPicPr>
          <p:cNvPr id="244" name="Google Shape;244;p32"/>
          <p:cNvPicPr preferRelativeResize="0"/>
          <p:nvPr/>
        </p:nvPicPr>
        <p:blipFill>
          <a:blip r:embed="rId6">
            <a:alphaModFix/>
          </a:blip>
          <a:stretch>
            <a:fillRect/>
          </a:stretch>
        </p:blipFill>
        <p:spPr>
          <a:xfrm>
            <a:off x="6467300" y="131599"/>
            <a:ext cx="368476" cy="4598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sz="2600"/>
              <a:t>Staff Wages: Progress to Parity </a:t>
            </a:r>
            <a:endParaRPr i="1"/>
          </a:p>
        </p:txBody>
      </p:sp>
      <p:sp>
        <p:nvSpPr>
          <p:cNvPr id="250" name="Google Shape;250;p33"/>
          <p:cNvSpPr txBox="1"/>
          <p:nvPr>
            <p:ph idx="1" type="body"/>
          </p:nvPr>
        </p:nvSpPr>
        <p:spPr>
          <a:xfrm>
            <a:off x="646300" y="1287425"/>
            <a:ext cx="7871400" cy="33183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1000"/>
              </a:spcBef>
              <a:spcAft>
                <a:spcPts val="0"/>
              </a:spcAft>
              <a:buSzPts val="1600"/>
              <a:buFont typeface="Proxima Nova"/>
              <a:buChar char="●"/>
            </a:pPr>
            <a:r>
              <a:rPr lang="en" sz="1600"/>
              <a:t>Must pay teachers commensurate with experience and qualifications </a:t>
            </a:r>
            <a:endParaRPr sz="1600"/>
          </a:p>
          <a:p>
            <a:pPr indent="-330200" lvl="1" marL="914400" rtl="0" algn="l">
              <a:lnSpc>
                <a:spcPct val="107916"/>
              </a:lnSpc>
              <a:spcBef>
                <a:spcPts val="1000"/>
              </a:spcBef>
              <a:spcAft>
                <a:spcPts val="0"/>
              </a:spcAft>
              <a:buSzPts val="1600"/>
              <a:buFont typeface="Proxima Nova"/>
              <a:buChar char="o"/>
            </a:pPr>
            <a:r>
              <a:rPr lang="en" sz="1600"/>
              <a:t>EX:  A new teacher should not be paid the same as a ten-year experienced teacher or a teacher with an AA should not receive the same pay as a teacher with a BA or master’s degree  </a:t>
            </a:r>
            <a:endParaRPr sz="1600"/>
          </a:p>
          <a:p>
            <a:pPr indent="-330200" lvl="0" marL="457200" rtl="0" algn="l">
              <a:lnSpc>
                <a:spcPct val="107916"/>
              </a:lnSpc>
              <a:spcBef>
                <a:spcPts val="1000"/>
              </a:spcBef>
              <a:spcAft>
                <a:spcPts val="0"/>
              </a:spcAft>
              <a:buSzPts val="1600"/>
              <a:buFont typeface="Proxima Nova"/>
              <a:buChar char="●"/>
            </a:pPr>
            <a:r>
              <a:rPr lang="en" sz="1600"/>
              <a:t>Must achieve pay parity for all education staff working directly with children considering hours worked and experience</a:t>
            </a:r>
            <a:endParaRPr sz="1600"/>
          </a:p>
          <a:p>
            <a:pPr indent="-330200" lvl="0" marL="457200" rtl="0" algn="l">
              <a:lnSpc>
                <a:spcPct val="107916"/>
              </a:lnSpc>
              <a:spcBef>
                <a:spcPts val="1000"/>
              </a:spcBef>
              <a:spcAft>
                <a:spcPts val="0"/>
              </a:spcAft>
              <a:buSzPts val="1600"/>
              <a:buFont typeface="Proxima Nova"/>
              <a:buChar char="●"/>
            </a:pPr>
            <a:r>
              <a:rPr lang="en" sz="1600"/>
              <a:t>Programs must examine their progress to pay parity by </a:t>
            </a:r>
            <a:r>
              <a:rPr lang="en" sz="1600">
                <a:solidFill>
                  <a:schemeClr val="accent3"/>
                </a:solidFill>
              </a:rPr>
              <a:t>regularly tracking data</a:t>
            </a:r>
            <a:r>
              <a:rPr lang="en" sz="1600"/>
              <a:t> on how wages paid to education staff compare with wages paid to preschool through 3rd grade in their local or neighboring school district </a:t>
            </a:r>
            <a:endParaRPr b="1" sz="1300"/>
          </a:p>
          <a:p>
            <a:pPr indent="0" lvl="0" marL="0" rtl="0" algn="l">
              <a:spcBef>
                <a:spcPts val="0"/>
              </a:spcBef>
              <a:spcAft>
                <a:spcPts val="0"/>
              </a:spcAft>
              <a:buNone/>
            </a:pPr>
            <a:r>
              <a:t/>
            </a:r>
            <a:endParaRPr b="1" sz="1400"/>
          </a:p>
          <a:p>
            <a:pPr indent="0" lvl="0" marL="0" rtl="0" algn="l">
              <a:spcBef>
                <a:spcPts val="0"/>
              </a:spcBef>
              <a:spcAft>
                <a:spcPts val="0"/>
              </a:spcAft>
              <a:buNone/>
            </a:pPr>
            <a:r>
              <a:rPr b="1" lang="en" sz="1400"/>
              <a:t>Effective: August 1, 2031</a:t>
            </a:r>
            <a:endParaRPr b="1" sz="1200"/>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sp>
        <p:nvSpPr>
          <p:cNvPr id="251" name="Google Shape;251;p33"/>
          <p:cNvSpPr txBox="1"/>
          <p:nvPr/>
        </p:nvSpPr>
        <p:spPr>
          <a:xfrm>
            <a:off x="646300" y="45525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1302.90        NPRM pages 15-36</a:t>
            </a:r>
            <a:endParaRPr i="1" sz="1300">
              <a:solidFill>
                <a:schemeClr val="dk1"/>
              </a:solidFill>
              <a:latin typeface="Proxima Nova"/>
              <a:ea typeface="Proxima Nova"/>
              <a:cs typeface="Proxima Nova"/>
              <a:sym typeface="Proxima Nova"/>
            </a:endParaRPr>
          </a:p>
        </p:txBody>
      </p:sp>
      <p:pic>
        <p:nvPicPr>
          <p:cNvPr id="252" name="Google Shape;252;p33"/>
          <p:cNvPicPr preferRelativeResize="0"/>
          <p:nvPr/>
        </p:nvPicPr>
        <p:blipFill>
          <a:blip r:embed="rId3">
            <a:alphaModFix/>
          </a:blip>
          <a:stretch>
            <a:fillRect/>
          </a:stretch>
        </p:blipFill>
        <p:spPr>
          <a:xfrm>
            <a:off x="6070813" y="533725"/>
            <a:ext cx="474450" cy="474450"/>
          </a:xfrm>
          <a:prstGeom prst="rect">
            <a:avLst/>
          </a:prstGeom>
          <a:noFill/>
          <a:ln>
            <a:noFill/>
          </a:ln>
        </p:spPr>
      </p:pic>
      <p:pic>
        <p:nvPicPr>
          <p:cNvPr id="253" name="Google Shape;253;p33"/>
          <p:cNvPicPr preferRelativeResize="0"/>
          <p:nvPr/>
        </p:nvPicPr>
        <p:blipFill>
          <a:blip r:embed="rId4">
            <a:alphaModFix/>
          </a:blip>
          <a:stretch>
            <a:fillRect/>
          </a:stretch>
        </p:blipFill>
        <p:spPr>
          <a:xfrm>
            <a:off x="6646575" y="541049"/>
            <a:ext cx="368476" cy="4598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4"/>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Pay Scale for All Staff  </a:t>
            </a:r>
            <a:endParaRPr/>
          </a:p>
        </p:txBody>
      </p:sp>
      <p:sp>
        <p:nvSpPr>
          <p:cNvPr id="259" name="Google Shape;259;p34"/>
          <p:cNvSpPr txBox="1"/>
          <p:nvPr>
            <p:ph idx="1" type="body"/>
          </p:nvPr>
        </p:nvSpPr>
        <p:spPr>
          <a:xfrm>
            <a:off x="646300" y="1516025"/>
            <a:ext cx="7871400" cy="3125100"/>
          </a:xfrm>
          <a:prstGeom prst="rect">
            <a:avLst/>
          </a:prstGeom>
        </p:spPr>
        <p:txBody>
          <a:bodyPr anchorCtr="0" anchor="t" bIns="34275" lIns="68575" spcFirstLastPara="1" rIns="68575" wrap="square" tIns="34275">
            <a:noAutofit/>
          </a:bodyPr>
          <a:lstStyle/>
          <a:p>
            <a:pPr indent="-330200" lvl="0" marL="457200" rtl="0" algn="l">
              <a:lnSpc>
                <a:spcPct val="115000"/>
              </a:lnSpc>
              <a:spcBef>
                <a:spcPts val="1200"/>
              </a:spcBef>
              <a:spcAft>
                <a:spcPts val="0"/>
              </a:spcAft>
              <a:buSzPts val="1600"/>
              <a:buFont typeface="Proxima Nova"/>
              <a:buChar char="●"/>
            </a:pPr>
            <a:r>
              <a:rPr lang="en" sz="1600"/>
              <a:t>Must implement a pay scale, salary schedule, wage ladder, structure for all staff</a:t>
            </a:r>
            <a:endParaRPr sz="1600"/>
          </a:p>
          <a:p>
            <a:pPr indent="-330200" lvl="0" marL="457200" marR="0" rtl="0" algn="l">
              <a:lnSpc>
                <a:spcPct val="115000"/>
              </a:lnSpc>
              <a:spcBef>
                <a:spcPts val="1000"/>
              </a:spcBef>
              <a:spcAft>
                <a:spcPts val="0"/>
              </a:spcAft>
              <a:buSzPts val="1600"/>
              <a:buFont typeface="Proxima Nova"/>
              <a:buChar char="●"/>
            </a:pPr>
            <a:r>
              <a:rPr lang="en" sz="1600"/>
              <a:t>Pay structure must promote salaries comparable to similar service industries and must consider responsibilities, qualifications, experience and hours worked </a:t>
            </a:r>
            <a:endParaRPr sz="1600"/>
          </a:p>
          <a:p>
            <a:pPr indent="-330200" lvl="0" marL="457200" marR="0" rtl="0" algn="l">
              <a:lnSpc>
                <a:spcPct val="115000"/>
              </a:lnSpc>
              <a:spcBef>
                <a:spcPts val="1000"/>
              </a:spcBef>
              <a:spcAft>
                <a:spcPts val="0"/>
              </a:spcAft>
              <a:buSzPts val="1600"/>
              <a:buFont typeface="Proxima Nova"/>
              <a:buChar char="●"/>
            </a:pPr>
            <a:r>
              <a:rPr lang="en" sz="1600"/>
              <a:t>Must </a:t>
            </a:r>
            <a:r>
              <a:rPr lang="en" sz="1600">
                <a:solidFill>
                  <a:schemeClr val="accent3"/>
                </a:solidFill>
              </a:rPr>
              <a:t>review pay structure once every 5 years</a:t>
            </a:r>
            <a:r>
              <a:rPr lang="en" sz="1600"/>
              <a:t> to ensure competitive wages</a:t>
            </a:r>
            <a:endParaRPr sz="1600"/>
          </a:p>
          <a:p>
            <a:pPr indent="-330200" lvl="0" marL="457200" marR="0" rtl="0" algn="l">
              <a:lnSpc>
                <a:spcPct val="115000"/>
              </a:lnSpc>
              <a:spcBef>
                <a:spcPts val="1200"/>
              </a:spcBef>
              <a:spcAft>
                <a:spcPts val="0"/>
              </a:spcAft>
              <a:buSzPts val="1600"/>
              <a:buFont typeface="Proxima Nova"/>
              <a:buChar char="●"/>
            </a:pPr>
            <a:r>
              <a:rPr lang="en" sz="1600"/>
              <a:t>Programs cannot exceed rate payable for Level II of Executive Schedule- </a:t>
            </a:r>
            <a:r>
              <a:rPr i="1" lang="en" sz="1600"/>
              <a:t>this requirement is in the Act but codified in the NPRM </a:t>
            </a:r>
            <a:endParaRPr b="1" i="1" sz="1600"/>
          </a:p>
          <a:p>
            <a:pPr indent="0" lvl="0" marL="0" rtl="0" algn="l">
              <a:lnSpc>
                <a:spcPct val="200000"/>
              </a:lnSpc>
              <a:spcBef>
                <a:spcPts val="1200"/>
              </a:spcBef>
              <a:spcAft>
                <a:spcPts val="1000"/>
              </a:spcAft>
              <a:buNone/>
            </a:pPr>
            <a:r>
              <a:rPr b="1" lang="en" sz="1400"/>
              <a:t>Effective: August 1, 2031</a:t>
            </a:r>
            <a:endParaRPr sz="1400"/>
          </a:p>
        </p:txBody>
      </p:sp>
      <p:sp>
        <p:nvSpPr>
          <p:cNvPr id="260" name="Google Shape;260;p34"/>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1302.90 (e)(1)        NPRM pages 36-40 </a:t>
            </a:r>
            <a:endParaRPr i="1" sz="1300">
              <a:solidFill>
                <a:schemeClr val="dk1"/>
              </a:solidFill>
              <a:latin typeface="Proxima Nova"/>
              <a:ea typeface="Proxima Nova"/>
              <a:cs typeface="Proxima Nova"/>
              <a:sym typeface="Proxima Nova"/>
            </a:endParaRPr>
          </a:p>
        </p:txBody>
      </p:sp>
      <p:pic>
        <p:nvPicPr>
          <p:cNvPr id="261" name="Google Shape;261;p34"/>
          <p:cNvPicPr preferRelativeResize="0"/>
          <p:nvPr/>
        </p:nvPicPr>
        <p:blipFill>
          <a:blip r:embed="rId3">
            <a:alphaModFix/>
          </a:blip>
          <a:stretch>
            <a:fillRect/>
          </a:stretch>
        </p:blipFill>
        <p:spPr>
          <a:xfrm>
            <a:off x="4397750" y="572987"/>
            <a:ext cx="368475" cy="395930"/>
          </a:xfrm>
          <a:prstGeom prst="rect">
            <a:avLst/>
          </a:prstGeom>
          <a:noFill/>
          <a:ln>
            <a:noFill/>
          </a:ln>
        </p:spPr>
      </p:pic>
      <p:pic>
        <p:nvPicPr>
          <p:cNvPr id="262" name="Google Shape;262;p34"/>
          <p:cNvPicPr preferRelativeResize="0"/>
          <p:nvPr/>
        </p:nvPicPr>
        <p:blipFill rotWithShape="1">
          <a:blip r:embed="rId4">
            <a:alphaModFix/>
          </a:blip>
          <a:srcRect b="5630" l="7188" r="19685" t="43178"/>
          <a:stretch/>
        </p:blipFill>
        <p:spPr>
          <a:xfrm>
            <a:off x="5074235" y="536228"/>
            <a:ext cx="474440" cy="469450"/>
          </a:xfrm>
          <a:prstGeom prst="rect">
            <a:avLst/>
          </a:prstGeom>
          <a:noFill/>
          <a:ln>
            <a:noFill/>
          </a:ln>
        </p:spPr>
      </p:pic>
      <p:pic>
        <p:nvPicPr>
          <p:cNvPr id="263" name="Google Shape;263;p34"/>
          <p:cNvPicPr preferRelativeResize="0"/>
          <p:nvPr/>
        </p:nvPicPr>
        <p:blipFill>
          <a:blip r:embed="rId5">
            <a:alphaModFix/>
          </a:blip>
          <a:stretch>
            <a:fillRect/>
          </a:stretch>
        </p:blipFill>
        <p:spPr>
          <a:xfrm>
            <a:off x="5743488" y="533725"/>
            <a:ext cx="474450" cy="474450"/>
          </a:xfrm>
          <a:prstGeom prst="rect">
            <a:avLst/>
          </a:prstGeom>
          <a:noFill/>
          <a:ln>
            <a:noFill/>
          </a:ln>
        </p:spPr>
      </p:pic>
      <p:pic>
        <p:nvPicPr>
          <p:cNvPr id="264" name="Google Shape;264;p34"/>
          <p:cNvPicPr preferRelativeResize="0"/>
          <p:nvPr/>
        </p:nvPicPr>
        <p:blipFill>
          <a:blip r:embed="rId6">
            <a:alphaModFix/>
          </a:blip>
          <a:stretch>
            <a:fillRect/>
          </a:stretch>
        </p:blipFill>
        <p:spPr>
          <a:xfrm>
            <a:off x="6318175" y="541049"/>
            <a:ext cx="368476" cy="4598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Minimum</a:t>
            </a:r>
            <a:r>
              <a:rPr lang="en" sz="2600"/>
              <a:t> Pay Requirement and </a:t>
            </a:r>
            <a:endParaRPr sz="2600"/>
          </a:p>
          <a:p>
            <a:pPr indent="0" lvl="0" marL="0" marR="0" rtl="0" algn="l">
              <a:lnSpc>
                <a:spcPct val="90000"/>
              </a:lnSpc>
              <a:spcBef>
                <a:spcPts val="0"/>
              </a:spcBef>
              <a:spcAft>
                <a:spcPts val="0"/>
              </a:spcAft>
              <a:buNone/>
            </a:pPr>
            <a:r>
              <a:rPr lang="en" sz="2600"/>
              <a:t>Wage Comparability</a:t>
            </a:r>
            <a:r>
              <a:rPr lang="en"/>
              <a:t> </a:t>
            </a:r>
            <a:endParaRPr/>
          </a:p>
        </p:txBody>
      </p:sp>
      <p:sp>
        <p:nvSpPr>
          <p:cNvPr id="270" name="Google Shape;270;p35"/>
          <p:cNvSpPr txBox="1"/>
          <p:nvPr>
            <p:ph idx="1" type="body"/>
          </p:nvPr>
        </p:nvSpPr>
        <p:spPr>
          <a:xfrm>
            <a:off x="646300" y="1268050"/>
            <a:ext cx="7871400" cy="33405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Clr>
                <a:schemeClr val="dk1"/>
              </a:buClr>
              <a:buSzPts val="1100"/>
              <a:buFont typeface="Arial"/>
              <a:buNone/>
            </a:pPr>
            <a:r>
              <a:rPr b="1" lang="en" sz="1600"/>
              <a:t>Minimum Pay Requirement </a:t>
            </a:r>
            <a:endParaRPr b="1" sz="1600"/>
          </a:p>
          <a:p>
            <a:pPr indent="-330200" lvl="0" marL="457200" rtl="0" algn="l">
              <a:lnSpc>
                <a:spcPct val="115000"/>
              </a:lnSpc>
              <a:spcBef>
                <a:spcPts val="1200"/>
              </a:spcBef>
              <a:spcAft>
                <a:spcPts val="0"/>
              </a:spcAft>
              <a:buSzPts val="1600"/>
              <a:buChar char="●"/>
            </a:pPr>
            <a:r>
              <a:rPr lang="en" sz="1600"/>
              <a:t>Programs must establish a salary floor/minimum pay sufficient to cover basic costs of living in the geographic area</a:t>
            </a:r>
            <a:endParaRPr sz="1600"/>
          </a:p>
          <a:p>
            <a:pPr indent="-330200" lvl="0" marL="457200" rtl="0" algn="l">
              <a:lnSpc>
                <a:spcPct val="115000"/>
              </a:lnSpc>
              <a:spcBef>
                <a:spcPts val="0"/>
              </a:spcBef>
              <a:spcAft>
                <a:spcPts val="0"/>
              </a:spcAft>
              <a:buSzPts val="1600"/>
              <a:buChar char="●"/>
            </a:pPr>
            <a:r>
              <a:rPr lang="en" sz="1600"/>
              <a:t>Must provide a wage to all staff that is generally sufficient to cover basic needs</a:t>
            </a:r>
            <a:endParaRPr sz="1600"/>
          </a:p>
          <a:p>
            <a:pPr indent="-330200" lvl="0" marL="457200" rtl="0" algn="l">
              <a:lnSpc>
                <a:spcPct val="115000"/>
              </a:lnSpc>
              <a:spcBef>
                <a:spcPts val="0"/>
              </a:spcBef>
              <a:spcAft>
                <a:spcPts val="0"/>
              </a:spcAft>
              <a:buSzPts val="1600"/>
              <a:buChar char="●"/>
            </a:pPr>
            <a:r>
              <a:rPr lang="en" sz="1600"/>
              <a:t>Required minimum pay would be sufficient if the workers’ hourly wage were paid according to a full-time, full year schedule </a:t>
            </a:r>
            <a:endParaRPr sz="1600">
              <a:solidFill>
                <a:srgbClr val="D94E53"/>
              </a:solidFill>
            </a:endParaRPr>
          </a:p>
          <a:p>
            <a:pPr indent="0" lvl="0" marL="0" rtl="0" algn="l">
              <a:lnSpc>
                <a:spcPct val="115000"/>
              </a:lnSpc>
              <a:spcBef>
                <a:spcPts val="1200"/>
              </a:spcBef>
              <a:spcAft>
                <a:spcPts val="0"/>
              </a:spcAft>
              <a:buNone/>
            </a:pPr>
            <a:r>
              <a:rPr b="1" lang="en" sz="1600">
                <a:solidFill>
                  <a:srgbClr val="3A3838"/>
                </a:solidFill>
              </a:rPr>
              <a:t>Wage Comparability Across Head Start Preschool and Early Head Start </a:t>
            </a:r>
            <a:endParaRPr b="1" sz="1600">
              <a:solidFill>
                <a:srgbClr val="3A3838"/>
              </a:solidFill>
            </a:endParaRPr>
          </a:p>
          <a:p>
            <a:pPr indent="-330200" lvl="0" marL="457200" marR="0" rtl="0" algn="l">
              <a:lnSpc>
                <a:spcPct val="115000"/>
              </a:lnSpc>
              <a:spcBef>
                <a:spcPts val="1200"/>
              </a:spcBef>
              <a:spcAft>
                <a:spcPts val="0"/>
              </a:spcAft>
              <a:buSzPts val="1600"/>
              <a:buChar char="●"/>
            </a:pPr>
            <a:r>
              <a:rPr lang="en" sz="1600"/>
              <a:t>Wage comparability for all ages served. Targeted to ensure HS and EHS teachers with same qualifications and experience are paid the same </a:t>
            </a:r>
            <a:endParaRPr b="1" sz="1600"/>
          </a:p>
          <a:p>
            <a:pPr indent="0" lvl="0" marL="0" rtl="0" algn="l">
              <a:lnSpc>
                <a:spcPct val="115000"/>
              </a:lnSpc>
              <a:spcBef>
                <a:spcPts val="1200"/>
              </a:spcBef>
              <a:spcAft>
                <a:spcPts val="0"/>
              </a:spcAft>
              <a:buNone/>
            </a:pPr>
            <a:r>
              <a:t/>
            </a:r>
            <a:endParaRPr b="1" sz="1600"/>
          </a:p>
          <a:p>
            <a:pPr indent="0" lvl="0" marL="0" rtl="0" algn="l">
              <a:lnSpc>
                <a:spcPct val="115000"/>
              </a:lnSpc>
              <a:spcBef>
                <a:spcPts val="1200"/>
              </a:spcBef>
              <a:spcAft>
                <a:spcPts val="1200"/>
              </a:spcAft>
              <a:buNone/>
            </a:pPr>
            <a:r>
              <a:rPr b="1" lang="en" sz="1200"/>
              <a:t>Effective: August 1, 2031</a:t>
            </a:r>
            <a:endParaRPr sz="2300"/>
          </a:p>
        </p:txBody>
      </p:sp>
      <p:sp>
        <p:nvSpPr>
          <p:cNvPr id="271" name="Google Shape;271;p35"/>
          <p:cNvSpPr txBox="1"/>
          <p:nvPr/>
        </p:nvSpPr>
        <p:spPr>
          <a:xfrm>
            <a:off x="472950" y="454782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a:t>
            </a:r>
            <a:r>
              <a:rPr i="1" lang="en" sz="1300">
                <a:solidFill>
                  <a:schemeClr val="dk1"/>
                </a:solidFill>
                <a:latin typeface="Proxima Nova"/>
                <a:ea typeface="Proxima Nova"/>
                <a:cs typeface="Proxima Nova"/>
                <a:sym typeface="Proxima Nova"/>
              </a:rPr>
              <a:t>(s):  1302.90 (e)(3) and (e)(4)    NPRM pages 40-43</a:t>
            </a:r>
            <a:endParaRPr i="1" sz="1300">
              <a:solidFill>
                <a:schemeClr val="dk1"/>
              </a:solidFill>
              <a:latin typeface="Proxima Nova"/>
              <a:ea typeface="Proxima Nova"/>
              <a:cs typeface="Proxima Nova"/>
              <a:sym typeface="Proxima Nova"/>
            </a:endParaRPr>
          </a:p>
        </p:txBody>
      </p:sp>
      <p:pic>
        <p:nvPicPr>
          <p:cNvPr id="272" name="Google Shape;272;p35"/>
          <p:cNvPicPr preferRelativeResize="0"/>
          <p:nvPr/>
        </p:nvPicPr>
        <p:blipFill>
          <a:blip r:embed="rId3">
            <a:alphaModFix/>
          </a:blip>
          <a:stretch>
            <a:fillRect/>
          </a:stretch>
        </p:blipFill>
        <p:spPr>
          <a:xfrm>
            <a:off x="6017388" y="313112"/>
            <a:ext cx="368475" cy="395930"/>
          </a:xfrm>
          <a:prstGeom prst="rect">
            <a:avLst/>
          </a:prstGeom>
          <a:noFill/>
          <a:ln>
            <a:noFill/>
          </a:ln>
        </p:spPr>
      </p:pic>
      <p:pic>
        <p:nvPicPr>
          <p:cNvPr id="273" name="Google Shape;273;p35"/>
          <p:cNvPicPr preferRelativeResize="0"/>
          <p:nvPr/>
        </p:nvPicPr>
        <p:blipFill>
          <a:blip r:embed="rId4">
            <a:alphaModFix/>
          </a:blip>
          <a:stretch>
            <a:fillRect/>
          </a:stretch>
        </p:blipFill>
        <p:spPr>
          <a:xfrm>
            <a:off x="6385862" y="273850"/>
            <a:ext cx="474450" cy="474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6"/>
          <p:cNvSpPr txBox="1"/>
          <p:nvPr>
            <p:ph type="title"/>
          </p:nvPr>
        </p:nvSpPr>
        <p:spPr>
          <a:xfrm>
            <a:off x="628650" y="3500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Staff Benefits </a:t>
            </a:r>
            <a:endParaRPr/>
          </a:p>
        </p:txBody>
      </p:sp>
      <p:sp>
        <p:nvSpPr>
          <p:cNvPr id="279" name="Google Shape;279;p36"/>
          <p:cNvSpPr txBox="1"/>
          <p:nvPr>
            <p:ph idx="1" type="body"/>
          </p:nvPr>
        </p:nvSpPr>
        <p:spPr>
          <a:xfrm>
            <a:off x="646300" y="1516025"/>
            <a:ext cx="8061000" cy="30924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0"/>
              </a:spcBef>
              <a:spcAft>
                <a:spcPts val="0"/>
              </a:spcAft>
              <a:buSzPts val="1600"/>
              <a:buFont typeface="Proxima Nova"/>
              <a:buChar char="●"/>
            </a:pPr>
            <a:r>
              <a:rPr lang="en" sz="1600"/>
              <a:t>Codifies that a full-time position is 30 hours or more per week</a:t>
            </a:r>
            <a:endParaRPr sz="1600"/>
          </a:p>
          <a:p>
            <a:pPr indent="-330200" lvl="0" marL="457200" rtl="0" algn="l">
              <a:lnSpc>
                <a:spcPct val="107916"/>
              </a:lnSpc>
              <a:spcBef>
                <a:spcPts val="0"/>
              </a:spcBef>
              <a:spcAft>
                <a:spcPts val="0"/>
              </a:spcAft>
              <a:buSzPts val="1600"/>
              <a:buFont typeface="Proxima Nova"/>
              <a:buChar char="●"/>
            </a:pPr>
            <a:r>
              <a:rPr lang="en" sz="1600"/>
              <a:t>Program must provide or facilitate access to high quality and affordable health care  </a:t>
            </a:r>
            <a:endParaRPr sz="1600"/>
          </a:p>
          <a:p>
            <a:pPr indent="-330200" lvl="0" marL="457200" rtl="0" algn="l">
              <a:lnSpc>
                <a:spcPct val="107916"/>
              </a:lnSpc>
              <a:spcBef>
                <a:spcPts val="0"/>
              </a:spcBef>
              <a:spcAft>
                <a:spcPts val="0"/>
              </a:spcAft>
              <a:buSzPts val="1600"/>
              <a:buFont typeface="Proxima Nova"/>
              <a:buChar char="●"/>
            </a:pPr>
            <a:r>
              <a:rPr lang="en" sz="1600"/>
              <a:t>Must offer paid sick leave to full-time staff (based on </a:t>
            </a:r>
            <a:r>
              <a:rPr lang="en" sz="1600"/>
              <a:t>hours worked)</a:t>
            </a:r>
            <a:r>
              <a:rPr lang="en" sz="1600"/>
              <a:t> or by offering specific number of days updated annually</a:t>
            </a:r>
            <a:endParaRPr sz="1600"/>
          </a:p>
          <a:p>
            <a:pPr indent="-330200" lvl="0" marL="457200" rtl="0" algn="l">
              <a:lnSpc>
                <a:spcPct val="107916"/>
              </a:lnSpc>
              <a:spcBef>
                <a:spcPts val="0"/>
              </a:spcBef>
              <a:spcAft>
                <a:spcPts val="0"/>
              </a:spcAft>
              <a:buSzPts val="1600"/>
              <a:buFont typeface="Proxima Nova"/>
              <a:buChar char="●"/>
            </a:pPr>
            <a:r>
              <a:rPr lang="en" sz="1600"/>
              <a:t>Programs must offer job-protected periods of paid family leave to employees consistent with eligibility for and protections in the Family Medical Leave Act (FMLA), regardless of employer size</a:t>
            </a:r>
            <a:endParaRPr sz="1600"/>
          </a:p>
          <a:p>
            <a:pPr indent="-330200" lvl="0" marL="457200" rtl="0" algn="l">
              <a:lnSpc>
                <a:spcPct val="107916"/>
              </a:lnSpc>
              <a:spcBef>
                <a:spcPts val="0"/>
              </a:spcBef>
              <a:spcAft>
                <a:spcPts val="0"/>
              </a:spcAft>
              <a:buSzPts val="1600"/>
              <a:buFont typeface="Proxima Nova"/>
              <a:buChar char="●"/>
            </a:pPr>
            <a:r>
              <a:rPr lang="en" sz="1600"/>
              <a:t>Must offer full-time staff the accrual of paid vacation or personal leave commensurate with experience or time working at the program </a:t>
            </a:r>
            <a:endParaRPr sz="12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b="1" lang="en" sz="1300">
                <a:latin typeface="Arial"/>
                <a:ea typeface="Arial"/>
                <a:cs typeface="Arial"/>
                <a:sym typeface="Arial"/>
              </a:rPr>
              <a:t>Effective:</a:t>
            </a:r>
            <a:r>
              <a:rPr b="1" lang="en" sz="1300">
                <a:latin typeface="Arial"/>
                <a:ea typeface="Arial"/>
                <a:cs typeface="Arial"/>
                <a:sym typeface="Arial"/>
              </a:rPr>
              <a:t> 2 years after publication date of final rule</a:t>
            </a:r>
            <a:endParaRPr sz="1200">
              <a:latin typeface="Arial"/>
              <a:ea typeface="Arial"/>
              <a:cs typeface="Arial"/>
              <a:sym typeface="Arial"/>
            </a:endParaRPr>
          </a:p>
        </p:txBody>
      </p:sp>
      <p:sp>
        <p:nvSpPr>
          <p:cNvPr id="280" name="Google Shape;280;p36"/>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1309.90         NPRM pages 47-60 </a:t>
            </a:r>
            <a:endParaRPr i="1" sz="1300">
              <a:solidFill>
                <a:schemeClr val="dk1"/>
              </a:solidFill>
              <a:latin typeface="Proxima Nova"/>
              <a:ea typeface="Proxima Nova"/>
              <a:cs typeface="Proxima Nova"/>
              <a:sym typeface="Proxima Nova"/>
            </a:endParaRPr>
          </a:p>
        </p:txBody>
      </p:sp>
      <p:pic>
        <p:nvPicPr>
          <p:cNvPr id="281" name="Google Shape;281;p36"/>
          <p:cNvPicPr preferRelativeResize="0"/>
          <p:nvPr/>
        </p:nvPicPr>
        <p:blipFill>
          <a:blip r:embed="rId3">
            <a:alphaModFix/>
          </a:blip>
          <a:stretch>
            <a:fillRect/>
          </a:stretch>
        </p:blipFill>
        <p:spPr>
          <a:xfrm>
            <a:off x="5774638" y="350050"/>
            <a:ext cx="474450" cy="474450"/>
          </a:xfrm>
          <a:prstGeom prst="rect">
            <a:avLst/>
          </a:prstGeom>
          <a:noFill/>
          <a:ln>
            <a:noFill/>
          </a:ln>
        </p:spPr>
      </p:pic>
      <p:pic>
        <p:nvPicPr>
          <p:cNvPr id="282" name="Google Shape;282;p36"/>
          <p:cNvPicPr preferRelativeResize="0"/>
          <p:nvPr/>
        </p:nvPicPr>
        <p:blipFill>
          <a:blip r:embed="rId4">
            <a:alphaModFix/>
          </a:blip>
          <a:stretch>
            <a:fillRect/>
          </a:stretch>
        </p:blipFill>
        <p:spPr>
          <a:xfrm>
            <a:off x="6249063" y="350062"/>
            <a:ext cx="368475" cy="3959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Staff Benefits  </a:t>
            </a:r>
            <a:endParaRPr i="1"/>
          </a:p>
        </p:txBody>
      </p:sp>
      <p:sp>
        <p:nvSpPr>
          <p:cNvPr id="288" name="Google Shape;288;p37"/>
          <p:cNvSpPr txBox="1"/>
          <p:nvPr>
            <p:ph idx="1" type="body"/>
          </p:nvPr>
        </p:nvSpPr>
        <p:spPr>
          <a:xfrm>
            <a:off x="646300" y="1268050"/>
            <a:ext cx="7871400" cy="3340500"/>
          </a:xfrm>
          <a:prstGeom prst="rect">
            <a:avLst/>
          </a:prstGeom>
        </p:spPr>
        <p:txBody>
          <a:bodyPr anchorCtr="0" anchor="t" bIns="34275" lIns="68575" spcFirstLastPara="1" rIns="68575" wrap="square" tIns="34275">
            <a:noAutofit/>
          </a:bodyPr>
          <a:lstStyle/>
          <a:p>
            <a:pPr indent="-317500" lvl="0" marL="457200" rtl="0" algn="l">
              <a:lnSpc>
                <a:spcPct val="107916"/>
              </a:lnSpc>
              <a:spcBef>
                <a:spcPts val="0"/>
              </a:spcBef>
              <a:spcAft>
                <a:spcPts val="0"/>
              </a:spcAft>
              <a:buSzPts val="1400"/>
              <a:buFont typeface="Proxima Nova"/>
              <a:buChar char="●"/>
            </a:pPr>
            <a:r>
              <a:rPr lang="en" sz="1400"/>
              <a:t>Full-time employees must have access to 3 to 5 outpatient behavioral health visits annually  with minimal or no out of pocket cost </a:t>
            </a:r>
            <a:endParaRPr sz="1400"/>
          </a:p>
          <a:p>
            <a:pPr indent="-317500" lvl="0" marL="457200" rtl="0" algn="l">
              <a:lnSpc>
                <a:spcPct val="107916"/>
              </a:lnSpc>
              <a:spcBef>
                <a:spcPts val="1000"/>
              </a:spcBef>
              <a:spcAft>
                <a:spcPts val="0"/>
              </a:spcAft>
              <a:buSzPts val="1400"/>
              <a:buFont typeface="Proxima Nova"/>
              <a:buChar char="●"/>
            </a:pPr>
            <a:r>
              <a:rPr lang="en" sz="1400"/>
              <a:t>Connect staff with affordable child care resources and information and to facilitate enrollment of staff members who may be eligible for the child care subsidy program</a:t>
            </a:r>
            <a:endParaRPr sz="1400"/>
          </a:p>
          <a:p>
            <a:pPr indent="-317500" lvl="0" marL="457200" rtl="0" algn="l">
              <a:lnSpc>
                <a:spcPct val="107916"/>
              </a:lnSpc>
              <a:spcBef>
                <a:spcPts val="1000"/>
              </a:spcBef>
              <a:spcAft>
                <a:spcPts val="0"/>
              </a:spcAft>
              <a:buSzPts val="1400"/>
              <a:buFont typeface="Proxima Nova"/>
              <a:buChar char="●"/>
            </a:pPr>
            <a:r>
              <a:rPr lang="en" sz="1400"/>
              <a:t>Programs can choose to prioritize enrollment of staffs’ children through selection criteria</a:t>
            </a:r>
            <a:endParaRPr sz="1400"/>
          </a:p>
          <a:p>
            <a:pPr indent="-317500" lvl="0" marL="457200" rtl="0" algn="l">
              <a:lnSpc>
                <a:spcPct val="107916"/>
              </a:lnSpc>
              <a:spcBef>
                <a:spcPts val="1000"/>
              </a:spcBef>
              <a:spcAft>
                <a:spcPts val="0"/>
              </a:spcAft>
              <a:buSzPts val="1400"/>
              <a:buFont typeface="Proxima Nova"/>
              <a:buChar char="●"/>
            </a:pPr>
            <a:r>
              <a:rPr lang="en" sz="1400"/>
              <a:t>Facilitate access to Public Service Loan Forgiveness plan or other applicable student loan relief program</a:t>
            </a:r>
            <a:endParaRPr sz="1400"/>
          </a:p>
          <a:p>
            <a:pPr indent="-317500" lvl="0" marL="457200" rtl="0" algn="l">
              <a:lnSpc>
                <a:spcPct val="107916"/>
              </a:lnSpc>
              <a:spcBef>
                <a:spcPts val="1000"/>
              </a:spcBef>
              <a:spcAft>
                <a:spcPts val="0"/>
              </a:spcAft>
              <a:buSzPts val="1400"/>
              <a:buFont typeface="Proxima Nova"/>
              <a:buChar char="●"/>
            </a:pPr>
            <a:r>
              <a:rPr lang="en" sz="1400"/>
              <a:t>Programs must </a:t>
            </a:r>
            <a:r>
              <a:rPr lang="en" sz="1400">
                <a:solidFill>
                  <a:schemeClr val="accent3"/>
                </a:solidFill>
              </a:rPr>
              <a:t>assess and determine at least every five years if their benefit package is adequate </a:t>
            </a:r>
            <a:r>
              <a:rPr lang="en" sz="1400"/>
              <a:t>for recruiting and retaining full-time staff.  Also programs may offer additional benefits including more enhanced health benefits, retirement saving plans, flexible saving accounts, life, disability and long-term care insurance</a:t>
            </a:r>
            <a:endParaRPr sz="1400"/>
          </a:p>
          <a:p>
            <a:pPr indent="0" lvl="0" marL="457200" rtl="0" algn="l">
              <a:lnSpc>
                <a:spcPct val="107916"/>
              </a:lnSpc>
              <a:spcBef>
                <a:spcPts val="1000"/>
              </a:spcBef>
              <a:spcAft>
                <a:spcPts val="0"/>
              </a:spcAft>
              <a:buNone/>
            </a:pPr>
            <a:r>
              <a:t/>
            </a:r>
            <a:endParaRPr sz="1400"/>
          </a:p>
          <a:p>
            <a:pPr indent="0" lvl="0" marL="0" rtl="0" algn="l">
              <a:lnSpc>
                <a:spcPct val="115000"/>
              </a:lnSpc>
              <a:spcBef>
                <a:spcPts val="1200"/>
              </a:spcBef>
              <a:spcAft>
                <a:spcPts val="0"/>
              </a:spcAft>
              <a:buNone/>
            </a:pPr>
            <a:r>
              <a:rPr b="1" lang="en" sz="1400"/>
              <a:t>Effective: 2 years after publication date of final rule</a:t>
            </a:r>
            <a:endParaRPr sz="2200"/>
          </a:p>
          <a:p>
            <a:pPr indent="0" lvl="0" marL="0" rtl="0" algn="l">
              <a:spcBef>
                <a:spcPts val="1200"/>
              </a:spcBef>
              <a:spcAft>
                <a:spcPts val="0"/>
              </a:spcAft>
              <a:buNone/>
            </a:pPr>
            <a:r>
              <a:t/>
            </a:r>
            <a:endParaRPr/>
          </a:p>
        </p:txBody>
      </p:sp>
      <p:sp>
        <p:nvSpPr>
          <p:cNvPr id="289" name="Google Shape;289;p37"/>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1309.90       NPRM pages 47-60 </a:t>
            </a:r>
            <a:endParaRPr i="1" sz="1300">
              <a:solidFill>
                <a:schemeClr val="dk1"/>
              </a:solidFill>
              <a:latin typeface="Proxima Nova"/>
              <a:ea typeface="Proxima Nova"/>
              <a:cs typeface="Proxima Nova"/>
              <a:sym typeface="Proxima Nova"/>
            </a:endParaRPr>
          </a:p>
        </p:txBody>
      </p:sp>
      <p:pic>
        <p:nvPicPr>
          <p:cNvPr id="290" name="Google Shape;290;p37"/>
          <p:cNvPicPr preferRelativeResize="0"/>
          <p:nvPr/>
        </p:nvPicPr>
        <p:blipFill>
          <a:blip r:embed="rId3">
            <a:alphaModFix/>
          </a:blip>
          <a:stretch>
            <a:fillRect/>
          </a:stretch>
        </p:blipFill>
        <p:spPr>
          <a:xfrm>
            <a:off x="5785838" y="266525"/>
            <a:ext cx="474450" cy="474450"/>
          </a:xfrm>
          <a:prstGeom prst="rect">
            <a:avLst/>
          </a:prstGeom>
          <a:noFill/>
          <a:ln>
            <a:noFill/>
          </a:ln>
        </p:spPr>
      </p:pic>
      <p:pic>
        <p:nvPicPr>
          <p:cNvPr id="291" name="Google Shape;291;p37"/>
          <p:cNvPicPr preferRelativeResize="0"/>
          <p:nvPr/>
        </p:nvPicPr>
        <p:blipFill rotWithShape="1">
          <a:blip r:embed="rId4">
            <a:alphaModFix/>
          </a:blip>
          <a:srcRect b="15439" l="167080" r="-167080" t="-15440"/>
          <a:stretch/>
        </p:blipFill>
        <p:spPr>
          <a:xfrm>
            <a:off x="6318175" y="541049"/>
            <a:ext cx="368476" cy="459809"/>
          </a:xfrm>
          <a:prstGeom prst="rect">
            <a:avLst/>
          </a:prstGeom>
          <a:noFill/>
          <a:ln>
            <a:noFill/>
          </a:ln>
        </p:spPr>
      </p:pic>
      <p:pic>
        <p:nvPicPr>
          <p:cNvPr id="292" name="Google Shape;292;p37"/>
          <p:cNvPicPr preferRelativeResize="0"/>
          <p:nvPr/>
        </p:nvPicPr>
        <p:blipFill>
          <a:blip r:embed="rId4">
            <a:alphaModFix/>
          </a:blip>
          <a:stretch>
            <a:fillRect/>
          </a:stretch>
        </p:blipFill>
        <p:spPr>
          <a:xfrm>
            <a:off x="6318175" y="273849"/>
            <a:ext cx="368476" cy="4598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600"/>
              <a:t>Notice of Proposed Rulemaking (NPRM)</a:t>
            </a:r>
            <a:endParaRPr sz="2600"/>
          </a:p>
        </p:txBody>
      </p:sp>
      <p:sp>
        <p:nvSpPr>
          <p:cNvPr id="159" name="Google Shape;159;p20"/>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49250" lvl="0" marL="457200" rtl="0" algn="l">
              <a:spcBef>
                <a:spcPts val="800"/>
              </a:spcBef>
              <a:spcAft>
                <a:spcPts val="0"/>
              </a:spcAft>
              <a:buSzPts val="1900"/>
              <a:buChar char="•"/>
            </a:pPr>
            <a:r>
              <a:rPr lang="en" sz="1900"/>
              <a:t>Published in </a:t>
            </a:r>
            <a:r>
              <a:rPr lang="en" sz="1900" u="sng">
                <a:solidFill>
                  <a:schemeClr val="hlink"/>
                </a:solidFill>
                <a:hlinkClick r:id="rId3"/>
              </a:rPr>
              <a:t>Federal Register</a:t>
            </a:r>
            <a:r>
              <a:rPr lang="en" sz="1900"/>
              <a:t> on November 20, 2023</a:t>
            </a:r>
            <a:endParaRPr sz="1900"/>
          </a:p>
          <a:p>
            <a:pPr indent="-349250" lvl="0" marL="457200" rtl="0" algn="l">
              <a:spcBef>
                <a:spcPts val="1000"/>
              </a:spcBef>
              <a:spcAft>
                <a:spcPts val="0"/>
              </a:spcAft>
              <a:buSzPts val="1900"/>
              <a:buChar char="•"/>
            </a:pPr>
            <a:r>
              <a:rPr lang="en" sz="1900"/>
              <a:t>60 day public </a:t>
            </a:r>
            <a:r>
              <a:rPr lang="en" sz="1900"/>
              <a:t>comment</a:t>
            </a:r>
            <a:r>
              <a:rPr lang="en" sz="1900"/>
              <a:t> period</a:t>
            </a:r>
            <a:endParaRPr sz="1900"/>
          </a:p>
          <a:p>
            <a:pPr indent="-349250" lvl="0" marL="457200" rtl="0" algn="l">
              <a:spcBef>
                <a:spcPts val="1000"/>
              </a:spcBef>
              <a:spcAft>
                <a:spcPts val="0"/>
              </a:spcAft>
              <a:buSzPts val="1900"/>
              <a:buChar char="•"/>
            </a:pPr>
            <a:r>
              <a:rPr lang="en" sz="1900"/>
              <a:t>Comments due January 19, 2024</a:t>
            </a:r>
            <a:endParaRPr sz="1900"/>
          </a:p>
          <a:p>
            <a:pPr indent="-349250" lvl="0" marL="457200" rtl="0" algn="l">
              <a:spcBef>
                <a:spcPts val="1000"/>
              </a:spcBef>
              <a:spcAft>
                <a:spcPts val="0"/>
              </a:spcAft>
              <a:buSzPts val="1900"/>
              <a:buChar char="•"/>
            </a:pPr>
            <a:r>
              <a:rPr lang="en" sz="1900"/>
              <a:t>Final Rule would likely be published in late summer/early fall of 2024 </a:t>
            </a:r>
            <a:endParaRPr sz="1900"/>
          </a:p>
          <a:p>
            <a:pPr indent="-349250" lvl="0" marL="457200" rtl="0" algn="l">
              <a:spcBef>
                <a:spcPts val="1000"/>
              </a:spcBef>
              <a:spcAft>
                <a:spcPts val="0"/>
              </a:spcAft>
              <a:buSzPts val="1900"/>
              <a:buChar char="•"/>
            </a:pPr>
            <a:r>
              <a:rPr lang="en" sz="1900"/>
              <a:t>Effective Date: 60 days after Final Rule is </a:t>
            </a:r>
            <a:r>
              <a:rPr lang="en" sz="1900"/>
              <a:t>issued, unless otherwise noted </a:t>
            </a:r>
            <a:endParaRPr sz="1900"/>
          </a:p>
          <a:p>
            <a:pPr indent="-349250" lvl="1" marL="914400" rtl="0" algn="l">
              <a:spcBef>
                <a:spcPts val="1000"/>
              </a:spcBef>
              <a:spcAft>
                <a:spcPts val="1000"/>
              </a:spcAft>
              <a:buSzPts val="1900"/>
              <a:buChar char="•"/>
            </a:pPr>
            <a:r>
              <a:rPr lang="en" sz="1900"/>
              <a:t>Many requirements in this rule have longer effective dates, ranging from 120 days up to seven years </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8"/>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Staff Wellness </a:t>
            </a:r>
            <a:r>
              <a:rPr lang="en"/>
              <a:t> </a:t>
            </a:r>
            <a:endParaRPr/>
          </a:p>
        </p:txBody>
      </p:sp>
      <p:sp>
        <p:nvSpPr>
          <p:cNvPr id="298" name="Google Shape;298;p38"/>
          <p:cNvSpPr txBox="1"/>
          <p:nvPr>
            <p:ph idx="1" type="body"/>
          </p:nvPr>
        </p:nvSpPr>
        <p:spPr>
          <a:xfrm>
            <a:off x="646300" y="1481825"/>
            <a:ext cx="7871400" cy="31266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Require 15-minute break for staff working 4 to 6 hours and a 30-minute break for staff working 6 or more hours</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When one teacher is on break, they can be replaced by one staff member who does not meet the teacher qualifications for the age group so long as that staff member has the necessary training and experience to ensure the safety of the children and minimal disruption of quality services</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Offer unscheduled 5-minute wellness break for teaching staff </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Calibri"/>
              <a:buChar char="●"/>
            </a:pPr>
            <a:r>
              <a:rPr lang="en" sz="1600">
                <a:solidFill>
                  <a:srgbClr val="000000"/>
                </a:solidFill>
              </a:rPr>
              <a:t>Must provide staff access to adult size furniture in classroom - chairs or desks depending on what the classroom layout allows  </a:t>
            </a:r>
            <a:r>
              <a:rPr b="1" i="1" lang="en" sz="1400">
                <a:solidFill>
                  <a:srgbClr val="000000"/>
                </a:solidFill>
              </a:rPr>
              <a:t>(Implementation 1 year from publication of final rule)</a:t>
            </a:r>
            <a:endParaRPr i="1" sz="1400"/>
          </a:p>
          <a:p>
            <a:pPr indent="0" lvl="0" marL="0" rtl="0" algn="l">
              <a:lnSpc>
                <a:spcPct val="115000"/>
              </a:lnSpc>
              <a:spcBef>
                <a:spcPts val="1200"/>
              </a:spcBef>
              <a:spcAft>
                <a:spcPts val="0"/>
              </a:spcAft>
              <a:buNone/>
            </a:pPr>
            <a:r>
              <a:rPr b="1" lang="en" sz="1400"/>
              <a:t>Effective: </a:t>
            </a:r>
            <a:r>
              <a:rPr b="1" lang="en" sz="1400"/>
              <a:t>3 years after publication date of final rule</a:t>
            </a:r>
            <a:endParaRPr b="1" sz="1400"/>
          </a:p>
          <a:p>
            <a:pPr indent="0" lvl="0" marL="0" rtl="0" algn="l">
              <a:lnSpc>
                <a:spcPct val="115000"/>
              </a:lnSpc>
              <a:spcBef>
                <a:spcPts val="1200"/>
              </a:spcBef>
              <a:spcAft>
                <a:spcPts val="1200"/>
              </a:spcAft>
              <a:buNone/>
            </a:pPr>
            <a:r>
              <a:t/>
            </a:r>
            <a:endParaRPr b="1" sz="1300">
              <a:latin typeface="Arial"/>
              <a:ea typeface="Arial"/>
              <a:cs typeface="Arial"/>
              <a:sym typeface="Arial"/>
            </a:endParaRPr>
          </a:p>
        </p:txBody>
      </p:sp>
      <p:sp>
        <p:nvSpPr>
          <p:cNvPr id="299" name="Google Shape;299;p38"/>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       NPRM pages 60-65 </a:t>
            </a:r>
            <a:endParaRPr i="1" sz="1300">
              <a:solidFill>
                <a:schemeClr val="dk1"/>
              </a:solidFill>
              <a:latin typeface="Proxima Nova"/>
              <a:ea typeface="Proxima Nova"/>
              <a:cs typeface="Proxima Nova"/>
              <a:sym typeface="Proxima Nova"/>
            </a:endParaRPr>
          </a:p>
        </p:txBody>
      </p:sp>
      <p:pic>
        <p:nvPicPr>
          <p:cNvPr id="300" name="Google Shape;300;p38"/>
          <p:cNvPicPr preferRelativeResize="0"/>
          <p:nvPr/>
        </p:nvPicPr>
        <p:blipFill>
          <a:blip r:embed="rId3">
            <a:alphaModFix/>
          </a:blip>
          <a:stretch>
            <a:fillRect/>
          </a:stretch>
        </p:blipFill>
        <p:spPr>
          <a:xfrm>
            <a:off x="5602175" y="271350"/>
            <a:ext cx="474450" cy="474450"/>
          </a:xfrm>
          <a:prstGeom prst="rect">
            <a:avLst/>
          </a:prstGeom>
          <a:noFill/>
          <a:ln>
            <a:noFill/>
          </a:ln>
        </p:spPr>
      </p:pic>
      <p:pic>
        <p:nvPicPr>
          <p:cNvPr id="301" name="Google Shape;301;p38"/>
          <p:cNvPicPr preferRelativeResize="0"/>
          <p:nvPr/>
        </p:nvPicPr>
        <p:blipFill rotWithShape="1">
          <a:blip r:embed="rId4">
            <a:alphaModFix/>
          </a:blip>
          <a:srcRect b="5630" l="7188" r="19685" t="43178"/>
          <a:stretch/>
        </p:blipFill>
        <p:spPr>
          <a:xfrm>
            <a:off x="6121260" y="273853"/>
            <a:ext cx="474440" cy="469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9"/>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Employee Engagement</a:t>
            </a:r>
            <a:r>
              <a:rPr lang="en"/>
              <a:t> </a:t>
            </a:r>
            <a:endParaRPr/>
          </a:p>
        </p:txBody>
      </p:sp>
      <p:sp>
        <p:nvSpPr>
          <p:cNvPr id="307" name="Google Shape;307;p39"/>
          <p:cNvSpPr txBox="1"/>
          <p:nvPr>
            <p:ph idx="1" type="body"/>
          </p:nvPr>
        </p:nvSpPr>
        <p:spPr>
          <a:xfrm>
            <a:off x="646300" y="1268050"/>
            <a:ext cx="7871400" cy="33405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0"/>
              </a:spcBef>
              <a:spcAft>
                <a:spcPts val="0"/>
              </a:spcAft>
              <a:buSzPts val="1600"/>
              <a:buFont typeface="Proxima Nova"/>
              <a:buChar char="●"/>
            </a:pPr>
            <a:r>
              <a:rPr lang="en" sz="1600"/>
              <a:t>Promotes clear and reasonable roles and responsibilities for staff with meaningful and effective employee engagement practices as part of their </a:t>
            </a:r>
            <a:r>
              <a:rPr lang="en" sz="1600">
                <a:solidFill>
                  <a:schemeClr val="accent3"/>
                </a:solidFill>
              </a:rPr>
              <a:t>systemic approach</a:t>
            </a:r>
            <a:r>
              <a:rPr lang="en" sz="1600"/>
              <a:t> to staff supervision.</a:t>
            </a:r>
            <a:endParaRPr sz="1600"/>
          </a:p>
          <a:p>
            <a:pPr indent="-330200" lvl="0" marL="457200" rtl="0" algn="l">
              <a:lnSpc>
                <a:spcPct val="107916"/>
              </a:lnSpc>
              <a:spcBef>
                <a:spcPts val="1000"/>
              </a:spcBef>
              <a:spcAft>
                <a:spcPts val="0"/>
              </a:spcAft>
              <a:buSzPts val="1600"/>
              <a:buFont typeface="Proxima Nova"/>
              <a:buChar char="●"/>
            </a:pPr>
            <a:r>
              <a:rPr lang="en" sz="1600"/>
              <a:t>Program must </a:t>
            </a:r>
            <a:r>
              <a:rPr lang="en" sz="1600">
                <a:solidFill>
                  <a:schemeClr val="accent3"/>
                </a:solidFill>
              </a:rPr>
              <a:t>establish and implement a systemic approach to staff training and professional development</a:t>
            </a:r>
            <a:r>
              <a:rPr lang="en" sz="1600"/>
              <a:t> designed to assist staff in acquiring or increasing the knowledge and skills needed to provide high quality, comprehensive services within the scope of their job responsibilities and attached to academic credit as appropriate, and integrated with employee engagement practices. </a:t>
            </a:r>
            <a:endParaRPr b="1" sz="1600"/>
          </a:p>
          <a:p>
            <a:pPr indent="-330200" lvl="0" marL="457200" rtl="0" algn="l">
              <a:lnSpc>
                <a:spcPct val="107916"/>
              </a:lnSpc>
              <a:spcBef>
                <a:spcPts val="1000"/>
              </a:spcBef>
              <a:spcAft>
                <a:spcPts val="1000"/>
              </a:spcAft>
              <a:buSzPts val="1600"/>
              <a:buFont typeface="Proxima Nova"/>
              <a:buChar char="●"/>
            </a:pPr>
            <a:r>
              <a:rPr lang="en" sz="1600"/>
              <a:t>Codifies statute requiring a Professional Development Plan and that PD must be high-quality, sustained, intensive, and classroom focused in order to have a lasting positive impact on classroom instruction and performance.</a:t>
            </a:r>
            <a:endParaRPr sz="1700">
              <a:latin typeface="Arial"/>
              <a:ea typeface="Arial"/>
              <a:cs typeface="Arial"/>
              <a:sym typeface="Arial"/>
            </a:endParaRPr>
          </a:p>
        </p:txBody>
      </p:sp>
      <p:sp>
        <p:nvSpPr>
          <p:cNvPr id="308" name="Google Shape;308;p39"/>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a:t>
            </a:r>
            <a:r>
              <a:rPr i="1" lang="en" sz="1300">
                <a:solidFill>
                  <a:schemeClr val="dk1"/>
                </a:solidFill>
                <a:latin typeface="Proxima Nova"/>
                <a:ea typeface="Proxima Nova"/>
                <a:cs typeface="Proxima Nova"/>
                <a:sym typeface="Proxima Nova"/>
              </a:rPr>
              <a:t>(s):  1302.92, 1302.101    NPRM pages 66-68 </a:t>
            </a:r>
            <a:endParaRPr i="1" sz="1300">
              <a:solidFill>
                <a:schemeClr val="dk1"/>
              </a:solidFill>
              <a:latin typeface="Proxima Nova"/>
              <a:ea typeface="Proxima Nova"/>
              <a:cs typeface="Proxima Nova"/>
              <a:sym typeface="Proxima Nova"/>
            </a:endParaRPr>
          </a:p>
        </p:txBody>
      </p:sp>
      <p:pic>
        <p:nvPicPr>
          <p:cNvPr id="309" name="Google Shape;309;p39"/>
          <p:cNvPicPr preferRelativeResize="0"/>
          <p:nvPr/>
        </p:nvPicPr>
        <p:blipFill>
          <a:blip r:embed="rId3">
            <a:alphaModFix/>
          </a:blip>
          <a:stretch>
            <a:fillRect/>
          </a:stretch>
        </p:blipFill>
        <p:spPr>
          <a:xfrm>
            <a:off x="5821125" y="278674"/>
            <a:ext cx="368476" cy="459809"/>
          </a:xfrm>
          <a:prstGeom prst="rect">
            <a:avLst/>
          </a:prstGeom>
          <a:noFill/>
          <a:ln>
            <a:noFill/>
          </a:ln>
        </p:spPr>
      </p:pic>
      <p:pic>
        <p:nvPicPr>
          <p:cNvPr id="310" name="Google Shape;310;p39"/>
          <p:cNvPicPr preferRelativeResize="0"/>
          <p:nvPr/>
        </p:nvPicPr>
        <p:blipFill rotWithShape="1">
          <a:blip r:embed="rId4">
            <a:alphaModFix/>
          </a:blip>
          <a:srcRect b="5630" l="7188" r="19685" t="43178"/>
          <a:stretch/>
        </p:blipFill>
        <p:spPr>
          <a:xfrm>
            <a:off x="6274385" y="273853"/>
            <a:ext cx="474440" cy="469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0"/>
          <p:cNvSpPr txBox="1"/>
          <p:nvPr>
            <p:ph type="title"/>
          </p:nvPr>
        </p:nvSpPr>
        <p:spPr>
          <a:xfrm>
            <a:off x="628650" y="578477"/>
            <a:ext cx="7886700" cy="879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sz="5000"/>
              <a:t>Mental Health Services</a:t>
            </a:r>
            <a:endParaRPr sz="5000"/>
          </a:p>
        </p:txBody>
      </p:sp>
      <p:sp>
        <p:nvSpPr>
          <p:cNvPr id="316" name="Google Shape;316;p40"/>
          <p:cNvSpPr txBox="1"/>
          <p:nvPr>
            <p:ph idx="1" type="body"/>
          </p:nvPr>
        </p:nvSpPr>
        <p:spPr>
          <a:xfrm>
            <a:off x="675775" y="1739400"/>
            <a:ext cx="7886700" cy="2482800"/>
          </a:xfrm>
          <a:prstGeom prst="rect">
            <a:avLst/>
          </a:prstGeom>
        </p:spPr>
        <p:txBody>
          <a:bodyPr anchorCtr="0" anchor="t" bIns="34275" lIns="68575" spcFirstLastPara="1" rIns="68575" wrap="square" tIns="34275">
            <a:noAutofit/>
          </a:bodyPr>
          <a:lstStyle/>
          <a:p>
            <a:pPr indent="0" lvl="0" marL="0" rtl="0" algn="l">
              <a:lnSpc>
                <a:spcPct val="115000"/>
              </a:lnSpc>
              <a:spcBef>
                <a:spcPts val="1000"/>
              </a:spcBef>
              <a:spcAft>
                <a:spcPts val="0"/>
              </a:spcAft>
              <a:buNone/>
            </a:pPr>
            <a:r>
              <a:rPr b="1" lang="en" sz="2300">
                <a:solidFill>
                  <a:srgbClr val="F1D478"/>
                </a:solidFill>
              </a:rPr>
              <a:t>1302 Subpart A:  ERSEA</a:t>
            </a:r>
            <a:endParaRPr b="1" sz="2300">
              <a:solidFill>
                <a:srgbClr val="F1D478"/>
              </a:solidFill>
            </a:endParaRPr>
          </a:p>
          <a:p>
            <a:pPr indent="0" lvl="0" marL="0" rtl="0" algn="l">
              <a:lnSpc>
                <a:spcPct val="115000"/>
              </a:lnSpc>
              <a:spcBef>
                <a:spcPts val="1000"/>
              </a:spcBef>
              <a:spcAft>
                <a:spcPts val="0"/>
              </a:spcAft>
              <a:buNone/>
            </a:pPr>
            <a:r>
              <a:rPr b="1" lang="en" sz="2300">
                <a:solidFill>
                  <a:srgbClr val="F1D478"/>
                </a:solidFill>
              </a:rPr>
              <a:t>1302 Subpart D:  Health Program Services</a:t>
            </a:r>
            <a:endParaRPr b="1" sz="2300">
              <a:solidFill>
                <a:srgbClr val="F1D478"/>
              </a:solidFill>
            </a:endParaRPr>
          </a:p>
          <a:p>
            <a:pPr indent="0" lvl="0" marL="0" rtl="0" algn="l">
              <a:lnSpc>
                <a:spcPct val="115000"/>
              </a:lnSpc>
              <a:spcBef>
                <a:spcPts val="1000"/>
              </a:spcBef>
              <a:spcAft>
                <a:spcPts val="0"/>
              </a:spcAft>
              <a:buNone/>
            </a:pPr>
            <a:r>
              <a:rPr b="1" lang="en" sz="2300">
                <a:solidFill>
                  <a:srgbClr val="F1D478"/>
                </a:solidFill>
              </a:rPr>
              <a:t>1302 Subpart H:  Services to Enrolled Pregnant Women</a:t>
            </a:r>
            <a:endParaRPr b="1" sz="2300">
              <a:solidFill>
                <a:srgbClr val="F1D478"/>
              </a:solidFill>
            </a:endParaRPr>
          </a:p>
          <a:p>
            <a:pPr indent="0" lvl="0" marL="0" rtl="0" algn="l">
              <a:lnSpc>
                <a:spcPct val="115000"/>
              </a:lnSpc>
              <a:spcBef>
                <a:spcPts val="1000"/>
              </a:spcBef>
              <a:spcAft>
                <a:spcPts val="0"/>
              </a:spcAft>
              <a:buNone/>
            </a:pPr>
            <a:r>
              <a:rPr b="1" lang="en" sz="2300">
                <a:solidFill>
                  <a:srgbClr val="F1D478"/>
                </a:solidFill>
              </a:rPr>
              <a:t>1302 Subpart I:  HR Management</a:t>
            </a:r>
            <a:endParaRPr b="1" sz="2300">
              <a:solidFill>
                <a:srgbClr val="F1D47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1"/>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ERSEA - Suspension and Expulsion </a:t>
            </a:r>
            <a:endParaRPr i="1" sz="2600"/>
          </a:p>
        </p:txBody>
      </p:sp>
      <p:sp>
        <p:nvSpPr>
          <p:cNvPr id="322" name="Google Shape;322;p41"/>
          <p:cNvSpPr txBox="1"/>
          <p:nvPr>
            <p:ph idx="1" type="body"/>
          </p:nvPr>
        </p:nvSpPr>
        <p:spPr>
          <a:xfrm>
            <a:off x="646300" y="1268050"/>
            <a:ext cx="8048700" cy="33405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New definition for expulsion: permanent removal of a child from the learning setting or a requirement that a child unenroll in a program (OHS prohibits expulsion)</a:t>
            </a:r>
            <a:endParaRPr sz="1600">
              <a:solidFill>
                <a:srgbClr val="000000"/>
              </a:solidFill>
            </a:endParaRPr>
          </a:p>
          <a:p>
            <a:pPr indent="0" lvl="0" marL="0" rtl="0" algn="l">
              <a:lnSpc>
                <a:spcPct val="107916"/>
              </a:lnSpc>
              <a:spcBef>
                <a:spcPts val="0"/>
              </a:spcBef>
              <a:spcAft>
                <a:spcPts val="0"/>
              </a:spcAft>
              <a:buNone/>
            </a:pPr>
            <a:r>
              <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Modifies suspension regulation: last resort used only when a serious safety risk has not been reduced or eliminated to emphasize that the program should take active steps to attempt to reduce or eliminate the concern and demonstrate that these steps have not worked.  </a:t>
            </a:r>
            <a:endParaRPr sz="1600">
              <a:solidFill>
                <a:srgbClr val="000000"/>
              </a:solidFill>
            </a:endParaRPr>
          </a:p>
          <a:p>
            <a:pPr indent="0" lvl="0" marL="0" rtl="0" algn="l">
              <a:lnSpc>
                <a:spcPct val="107916"/>
              </a:lnSpc>
              <a:spcBef>
                <a:spcPts val="0"/>
              </a:spcBef>
              <a:spcAft>
                <a:spcPts val="0"/>
              </a:spcAft>
              <a:buNone/>
            </a:pPr>
            <a:r>
              <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Noto Sans Symbols"/>
              <a:buChar char="●"/>
            </a:pPr>
            <a:r>
              <a:rPr lang="en" sz="1600">
                <a:solidFill>
                  <a:srgbClr val="000000"/>
                </a:solidFill>
              </a:rPr>
              <a:t>Modifies existing regulation to require the </a:t>
            </a:r>
            <a:r>
              <a:rPr b="1" lang="en" sz="1600">
                <a:solidFill>
                  <a:schemeClr val="accent3"/>
                </a:solidFill>
              </a:rPr>
              <a:t>Mental Health Multidisciplinary Team </a:t>
            </a:r>
            <a:r>
              <a:rPr lang="en" sz="1600">
                <a:solidFill>
                  <a:srgbClr val="000000"/>
                </a:solidFill>
              </a:rPr>
              <a:t>be part of discussion when a temporary suspension is being considered and the program must  implement  interventions and supports as recommended by the mental health consultant prior to consideration of suspension. </a:t>
            </a:r>
            <a:endParaRPr sz="1600">
              <a:solidFill>
                <a:srgbClr val="000000"/>
              </a:solidFill>
            </a:endParaRPr>
          </a:p>
          <a:p>
            <a:pPr indent="0" lvl="0" marL="0" rtl="0" algn="l">
              <a:spcBef>
                <a:spcPts val="800"/>
              </a:spcBef>
              <a:spcAft>
                <a:spcPts val="0"/>
              </a:spcAft>
              <a:buNone/>
            </a:pPr>
            <a:r>
              <a:t/>
            </a:r>
            <a:endParaRPr sz="1800">
              <a:latin typeface="Arial"/>
              <a:ea typeface="Arial"/>
              <a:cs typeface="Arial"/>
              <a:sym typeface="Arial"/>
            </a:endParaRPr>
          </a:p>
        </p:txBody>
      </p:sp>
      <p:sp>
        <p:nvSpPr>
          <p:cNvPr id="323" name="Google Shape;323;p41"/>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 Subpart A)      NPRM pages  69-76   </a:t>
            </a:r>
            <a:endParaRPr i="1" sz="1300">
              <a:solidFill>
                <a:schemeClr val="dk1"/>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2"/>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600"/>
              <a:t>ERSEA - Suspension and Expulsion</a:t>
            </a:r>
            <a:endParaRPr sz="2600"/>
          </a:p>
        </p:txBody>
      </p:sp>
      <p:sp>
        <p:nvSpPr>
          <p:cNvPr id="329" name="Google Shape;329;p42"/>
          <p:cNvSpPr txBox="1"/>
          <p:nvPr>
            <p:ph idx="1" type="body"/>
          </p:nvPr>
        </p:nvSpPr>
        <p:spPr>
          <a:xfrm>
            <a:off x="646300" y="1347100"/>
            <a:ext cx="7871400" cy="32613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Strengthens existing regulation – must explore all steps and </a:t>
            </a:r>
            <a:r>
              <a:rPr lang="en" sz="1600">
                <a:solidFill>
                  <a:schemeClr val="accent3"/>
                </a:solidFill>
              </a:rPr>
              <a:t>document all steps to facilitate the child’s safe re-entry </a:t>
            </a:r>
            <a:r>
              <a:rPr lang="en" sz="1600">
                <a:solidFill>
                  <a:srgbClr val="000000"/>
                </a:solidFill>
              </a:rPr>
              <a:t>and continued participation in the program </a:t>
            </a:r>
            <a:endParaRPr sz="1600">
              <a:solidFill>
                <a:srgbClr val="000000"/>
              </a:solidFill>
            </a:endParaRPr>
          </a:p>
          <a:p>
            <a:pPr indent="0" lvl="0" marL="0" rtl="0" algn="l">
              <a:lnSpc>
                <a:spcPct val="107916"/>
              </a:lnSpc>
              <a:spcBef>
                <a:spcPts val="0"/>
              </a:spcBef>
              <a:spcAft>
                <a:spcPts val="0"/>
              </a:spcAft>
              <a:buNone/>
            </a:pPr>
            <a:r>
              <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Strengthens existing regulations – the Mental Health Multidisciplinary Team and other staff must continue to engage to support the child, adds home visits as a service during suspension, and requires coordination with child’s IEP/IFSP</a:t>
            </a:r>
            <a:endParaRPr sz="1600">
              <a:solidFill>
                <a:srgbClr val="000000"/>
              </a:solidFill>
            </a:endParaRPr>
          </a:p>
          <a:p>
            <a:pPr indent="0" lvl="0" marL="0" rtl="0" algn="l">
              <a:lnSpc>
                <a:spcPct val="107916"/>
              </a:lnSpc>
              <a:spcBef>
                <a:spcPts val="0"/>
              </a:spcBef>
              <a:spcAft>
                <a:spcPts val="0"/>
              </a:spcAft>
              <a:buNone/>
            </a:pPr>
            <a:r>
              <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Adds requirement that if a program makes a determination that there is a more appropriate placement for the child, the program must work to directly facilitate the transition of a child to a more appropriate placement that can IMMEDIATELY enroll and provide services to the child </a:t>
            </a:r>
            <a:endParaRPr sz="1600">
              <a:solidFill>
                <a:srgbClr val="000000"/>
              </a:solidFill>
            </a:endParaRPr>
          </a:p>
          <a:p>
            <a:pPr indent="0" lvl="0" marL="0" rtl="0" algn="l">
              <a:spcBef>
                <a:spcPts val="800"/>
              </a:spcBef>
              <a:spcAft>
                <a:spcPts val="0"/>
              </a:spcAft>
              <a:buNone/>
            </a:pPr>
            <a:r>
              <a:t/>
            </a:r>
            <a:endParaRPr sz="1300">
              <a:latin typeface="Arial"/>
              <a:ea typeface="Arial"/>
              <a:cs typeface="Arial"/>
              <a:sym typeface="Arial"/>
            </a:endParaRPr>
          </a:p>
        </p:txBody>
      </p:sp>
      <p:sp>
        <p:nvSpPr>
          <p:cNvPr id="330" name="Google Shape;330;p42"/>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 Subpart A)      NPRM pages  69-76   </a:t>
            </a:r>
            <a:endParaRPr i="1" sz="1300">
              <a:solidFill>
                <a:schemeClr val="dk1"/>
              </a:solidFill>
              <a:latin typeface="Proxima Nova"/>
              <a:ea typeface="Proxima Nova"/>
              <a:cs typeface="Proxima Nova"/>
              <a:sym typeface="Proxima Nova"/>
            </a:endParaRPr>
          </a:p>
        </p:txBody>
      </p:sp>
      <p:pic>
        <p:nvPicPr>
          <p:cNvPr id="331" name="Google Shape;331;p42"/>
          <p:cNvPicPr preferRelativeResize="0"/>
          <p:nvPr/>
        </p:nvPicPr>
        <p:blipFill rotWithShape="1">
          <a:blip r:embed="rId3">
            <a:alphaModFix/>
          </a:blip>
          <a:srcRect b="5630" l="7188" r="19685" t="43178"/>
          <a:stretch/>
        </p:blipFill>
        <p:spPr>
          <a:xfrm>
            <a:off x="6077410" y="462753"/>
            <a:ext cx="474440" cy="469450"/>
          </a:xfrm>
          <a:prstGeom prst="rect">
            <a:avLst/>
          </a:prstGeom>
          <a:noFill/>
          <a:ln>
            <a:noFill/>
          </a:ln>
        </p:spPr>
      </p:pic>
      <p:pic>
        <p:nvPicPr>
          <p:cNvPr id="332" name="Google Shape;332;p42"/>
          <p:cNvPicPr preferRelativeResize="0"/>
          <p:nvPr/>
        </p:nvPicPr>
        <p:blipFill>
          <a:blip r:embed="rId4">
            <a:alphaModFix/>
          </a:blip>
          <a:stretch>
            <a:fillRect/>
          </a:stretch>
        </p:blipFill>
        <p:spPr>
          <a:xfrm>
            <a:off x="6551850" y="467574"/>
            <a:ext cx="368476" cy="4598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3"/>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Health Services </a:t>
            </a:r>
            <a:endParaRPr sz="2600"/>
          </a:p>
        </p:txBody>
      </p:sp>
      <p:sp>
        <p:nvSpPr>
          <p:cNvPr id="338" name="Google Shape;338;p43"/>
          <p:cNvSpPr txBox="1"/>
          <p:nvPr>
            <p:ph idx="1" type="body"/>
          </p:nvPr>
        </p:nvSpPr>
        <p:spPr>
          <a:xfrm>
            <a:off x="646300" y="1408350"/>
            <a:ext cx="7871400" cy="3200100"/>
          </a:xfrm>
          <a:prstGeom prst="rect">
            <a:avLst/>
          </a:prstGeom>
        </p:spPr>
        <p:txBody>
          <a:bodyPr anchorCtr="0" anchor="t" bIns="34275" lIns="68575" spcFirstLastPara="1" rIns="68575" wrap="square" tIns="34275">
            <a:noAutofit/>
          </a:bodyPr>
          <a:lstStyle/>
          <a:p>
            <a:pPr indent="-330200" lvl="0" marL="457200" rtl="0" algn="l">
              <a:lnSpc>
                <a:spcPct val="115000"/>
              </a:lnSpc>
              <a:spcBef>
                <a:spcPts val="1200"/>
              </a:spcBef>
              <a:spcAft>
                <a:spcPts val="0"/>
              </a:spcAft>
              <a:buClr>
                <a:srgbClr val="000000"/>
              </a:buClr>
              <a:buSzPts val="1600"/>
              <a:buFont typeface="Proxima Nova"/>
              <a:buChar char="●"/>
            </a:pPr>
            <a:r>
              <a:rPr lang="en" sz="1600">
                <a:solidFill>
                  <a:srgbClr val="000000"/>
                </a:solidFill>
              </a:rPr>
              <a:t>Health Services Advisory Committee renamed to </a:t>
            </a:r>
            <a:r>
              <a:rPr b="1" lang="en" sz="1600">
                <a:solidFill>
                  <a:schemeClr val="accent3"/>
                </a:solidFill>
              </a:rPr>
              <a:t>Health </a:t>
            </a:r>
            <a:r>
              <a:rPr b="1" i="1" lang="en" sz="1600">
                <a:solidFill>
                  <a:schemeClr val="accent3"/>
                </a:solidFill>
              </a:rPr>
              <a:t>and Mental Health </a:t>
            </a:r>
            <a:r>
              <a:rPr b="1" lang="en" sz="1600">
                <a:solidFill>
                  <a:schemeClr val="accent3"/>
                </a:solidFill>
              </a:rPr>
              <a:t>Services Advisory Committee</a:t>
            </a:r>
            <a:endParaRPr b="1" sz="1600">
              <a:solidFill>
                <a:schemeClr val="accent3"/>
              </a:solidFill>
            </a:endParaRPr>
          </a:p>
          <a:p>
            <a:pPr indent="-330200" lvl="0" marL="457200" rtl="0" algn="l">
              <a:lnSpc>
                <a:spcPct val="115000"/>
              </a:lnSpc>
              <a:spcBef>
                <a:spcPts val="0"/>
              </a:spcBef>
              <a:spcAft>
                <a:spcPts val="0"/>
              </a:spcAft>
              <a:buClr>
                <a:srgbClr val="000000"/>
              </a:buClr>
              <a:buSzPts val="1600"/>
              <a:buFont typeface="Proxima Nova"/>
              <a:buChar char="●"/>
            </a:pPr>
            <a:r>
              <a:rPr lang="en" sz="1600">
                <a:solidFill>
                  <a:srgbClr val="000000"/>
                </a:solidFill>
              </a:rPr>
              <a:t>Adds “mental health” whenever health is mentioned in HSPPS</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Adds “mental health” to align with EPSDT</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Adds when a program is identifying a child’s nutritional health needs,  developmental and </a:t>
            </a:r>
            <a:r>
              <a:rPr i="1" lang="en" sz="1600">
                <a:solidFill>
                  <a:srgbClr val="000000"/>
                </a:solidFill>
              </a:rPr>
              <a:t>mental health</a:t>
            </a:r>
            <a:r>
              <a:rPr lang="en" sz="1600">
                <a:solidFill>
                  <a:srgbClr val="000000"/>
                </a:solidFill>
              </a:rPr>
              <a:t> concerns should also be considered </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Changes “Wellness promotion” to “Program-wide wellness supports” for children and adults</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Replaces section title “Child mental health and </a:t>
            </a:r>
            <a:r>
              <a:rPr lang="en" sz="1600">
                <a:solidFill>
                  <a:srgbClr val="000000"/>
                </a:solidFill>
              </a:rPr>
              <a:t>social</a:t>
            </a:r>
            <a:r>
              <a:rPr lang="en" sz="1600">
                <a:solidFill>
                  <a:srgbClr val="000000"/>
                </a:solidFill>
              </a:rPr>
              <a:t> and emotional well-being to “ Supports for mental health and well-being”  </a:t>
            </a:r>
            <a:endParaRPr sz="1600">
              <a:solidFill>
                <a:srgbClr val="000000"/>
              </a:solidFill>
            </a:endParaRPr>
          </a:p>
          <a:p>
            <a:pPr indent="0" lvl="0" marL="0" rtl="0" algn="l">
              <a:lnSpc>
                <a:spcPct val="115000"/>
              </a:lnSpc>
              <a:spcBef>
                <a:spcPts val="1200"/>
              </a:spcBef>
              <a:spcAft>
                <a:spcPts val="0"/>
              </a:spcAft>
              <a:buNone/>
            </a:pPr>
            <a:r>
              <a:rPr lang="en" sz="1500">
                <a:latin typeface="Times New Roman"/>
                <a:ea typeface="Times New Roman"/>
                <a:cs typeface="Times New Roman"/>
                <a:sym typeface="Times New Roman"/>
              </a:rPr>
              <a:t> </a:t>
            </a:r>
            <a:r>
              <a:rPr lang="en" sz="1900">
                <a:latin typeface="Arial"/>
                <a:ea typeface="Arial"/>
                <a:cs typeface="Arial"/>
                <a:sym typeface="Arial"/>
              </a:rPr>
              <a:t> </a:t>
            </a:r>
            <a:endParaRPr sz="1900">
              <a:latin typeface="Arial"/>
              <a:ea typeface="Arial"/>
              <a:cs typeface="Arial"/>
              <a:sym typeface="Arial"/>
            </a:endParaRPr>
          </a:p>
          <a:p>
            <a:pPr indent="0" lvl="0" marL="0" rtl="0" algn="l">
              <a:spcBef>
                <a:spcPts val="1200"/>
              </a:spcBef>
              <a:spcAft>
                <a:spcPts val="0"/>
              </a:spcAft>
              <a:buNone/>
            </a:pPr>
            <a:r>
              <a:t/>
            </a:r>
            <a:endParaRPr sz="2200"/>
          </a:p>
        </p:txBody>
      </p:sp>
      <p:sp>
        <p:nvSpPr>
          <p:cNvPr id="339" name="Google Shape;339;p43"/>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 Subpart D      NPRM pages 76-89  </a:t>
            </a:r>
            <a:endParaRPr i="1" sz="1300">
              <a:solidFill>
                <a:schemeClr val="dk1"/>
              </a:solidFill>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4"/>
          <p:cNvSpPr txBox="1"/>
          <p:nvPr>
            <p:ph type="title"/>
          </p:nvPr>
        </p:nvSpPr>
        <p:spPr>
          <a:xfrm>
            <a:off x="64630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sz="2600"/>
          </a:p>
          <a:p>
            <a:pPr indent="0" lvl="0" marL="0" rtl="0" algn="l">
              <a:spcBef>
                <a:spcPts val="0"/>
              </a:spcBef>
              <a:spcAft>
                <a:spcPts val="0"/>
              </a:spcAft>
              <a:buNone/>
            </a:pPr>
            <a:r>
              <a:rPr lang="en" sz="2600"/>
              <a:t>Health Services </a:t>
            </a:r>
            <a:endParaRPr sz="2600"/>
          </a:p>
          <a:p>
            <a:pPr indent="0" lvl="0" marL="0" rtl="0" algn="l">
              <a:spcBef>
                <a:spcPts val="0"/>
              </a:spcBef>
              <a:spcAft>
                <a:spcPts val="0"/>
              </a:spcAft>
              <a:buNone/>
            </a:pPr>
            <a:r>
              <a:t/>
            </a:r>
            <a:endParaRPr/>
          </a:p>
        </p:txBody>
      </p:sp>
      <p:sp>
        <p:nvSpPr>
          <p:cNvPr id="345" name="Google Shape;345;p44"/>
          <p:cNvSpPr txBox="1"/>
          <p:nvPr>
            <p:ph idx="1" type="body"/>
          </p:nvPr>
        </p:nvSpPr>
        <p:spPr>
          <a:xfrm>
            <a:off x="646300" y="1268050"/>
            <a:ext cx="7871400" cy="33405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None/>
            </a:pPr>
            <a:r>
              <a:rPr lang="en" sz="1400">
                <a:solidFill>
                  <a:srgbClr val="000000"/>
                </a:solidFill>
              </a:rPr>
              <a:t>Program must have a </a:t>
            </a:r>
            <a:r>
              <a:rPr b="1" lang="en" sz="1400">
                <a:solidFill>
                  <a:schemeClr val="accent3"/>
                </a:solidFill>
              </a:rPr>
              <a:t>Multidisciplinary Team for mental health </a:t>
            </a:r>
            <a:r>
              <a:rPr lang="en" sz="1400">
                <a:solidFill>
                  <a:srgbClr val="000000"/>
                </a:solidFill>
              </a:rPr>
              <a:t>responsible for:</a:t>
            </a:r>
            <a:endParaRPr sz="1400">
              <a:solidFill>
                <a:srgbClr val="000000"/>
              </a:solidFill>
            </a:endParaRPr>
          </a:p>
          <a:p>
            <a:pPr indent="-317500" lvl="0" marL="457200" rtl="0" algn="l">
              <a:lnSpc>
                <a:spcPct val="115000"/>
              </a:lnSpc>
              <a:spcBef>
                <a:spcPts val="1200"/>
              </a:spcBef>
              <a:spcAft>
                <a:spcPts val="0"/>
              </a:spcAft>
              <a:buClr>
                <a:srgbClr val="000000"/>
              </a:buClr>
              <a:buSzPts val="1400"/>
              <a:buChar char="●"/>
            </a:pPr>
            <a:r>
              <a:rPr lang="en" sz="1400">
                <a:solidFill>
                  <a:srgbClr val="000000"/>
                </a:solidFill>
              </a:rPr>
              <a:t>Coordinating supports for adult mental health and well being including engaging in nurturing and responsive relationships with families</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 sz="1400">
                <a:solidFill>
                  <a:srgbClr val="000000"/>
                </a:solidFill>
              </a:rPr>
              <a:t>Engaging families in home visiting services, and promoting staff health and wellness</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 sz="1400">
                <a:solidFill>
                  <a:srgbClr val="000000"/>
                </a:solidFill>
              </a:rPr>
              <a:t>Facilitate coordination and collaboration between mental health and other relevant program services, including education, disability, family engagement</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 sz="1400">
                <a:solidFill>
                  <a:schemeClr val="accent3"/>
                </a:solidFill>
              </a:rPr>
              <a:t>Conducting annual assessment </a:t>
            </a:r>
            <a:r>
              <a:rPr lang="en" sz="1400">
                <a:solidFill>
                  <a:srgbClr val="000000"/>
                </a:solidFill>
              </a:rPr>
              <a:t>of program’s approach to MH consultation to ensure it meets the needs of children and adults </a:t>
            </a:r>
            <a:endParaRPr sz="1400">
              <a:solidFill>
                <a:srgbClr val="000000"/>
              </a:solidFill>
            </a:endParaRPr>
          </a:p>
          <a:p>
            <a:pPr indent="-317500" lvl="0" marL="457200" rtl="0" algn="l">
              <a:lnSpc>
                <a:spcPct val="115000"/>
              </a:lnSpc>
              <a:spcBef>
                <a:spcPts val="1200"/>
              </a:spcBef>
              <a:spcAft>
                <a:spcPts val="1000"/>
              </a:spcAft>
              <a:buClr>
                <a:srgbClr val="000000"/>
              </a:buClr>
              <a:buSzPts val="1400"/>
              <a:buChar char="●"/>
            </a:pPr>
            <a:r>
              <a:rPr lang="en" sz="1400">
                <a:solidFill>
                  <a:srgbClr val="000000"/>
                </a:solidFill>
              </a:rPr>
              <a:t>Ensures all children receive adequate screening and follow up and parent receives referrals to access services for social, emotional, behavioral or other mental health concerns </a:t>
            </a:r>
            <a:endParaRPr sz="2300"/>
          </a:p>
        </p:txBody>
      </p:sp>
      <p:sp>
        <p:nvSpPr>
          <p:cNvPr id="346" name="Google Shape;346;p44"/>
          <p:cNvSpPr txBox="1"/>
          <p:nvPr/>
        </p:nvSpPr>
        <p:spPr>
          <a:xfrm>
            <a:off x="646300" y="4532350"/>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 Subpart D      NPRM pages 76-89  </a:t>
            </a:r>
            <a:endParaRPr i="1" sz="1300">
              <a:solidFill>
                <a:schemeClr val="dk1"/>
              </a:solidFill>
              <a:latin typeface="Proxima Nova"/>
              <a:ea typeface="Proxima Nova"/>
              <a:cs typeface="Proxima Nova"/>
              <a:sym typeface="Proxima Nova"/>
            </a:endParaRPr>
          </a:p>
        </p:txBody>
      </p:sp>
      <p:pic>
        <p:nvPicPr>
          <p:cNvPr id="347" name="Google Shape;347;p44"/>
          <p:cNvPicPr preferRelativeResize="0"/>
          <p:nvPr/>
        </p:nvPicPr>
        <p:blipFill>
          <a:blip r:embed="rId3">
            <a:alphaModFix/>
          </a:blip>
          <a:stretch>
            <a:fillRect/>
          </a:stretch>
        </p:blipFill>
        <p:spPr>
          <a:xfrm>
            <a:off x="5807800" y="281174"/>
            <a:ext cx="368476" cy="459809"/>
          </a:xfrm>
          <a:prstGeom prst="rect">
            <a:avLst/>
          </a:prstGeom>
          <a:noFill/>
          <a:ln>
            <a:noFill/>
          </a:ln>
        </p:spPr>
      </p:pic>
      <p:pic>
        <p:nvPicPr>
          <p:cNvPr id="348" name="Google Shape;348;p44"/>
          <p:cNvPicPr preferRelativeResize="0"/>
          <p:nvPr/>
        </p:nvPicPr>
        <p:blipFill rotWithShape="1">
          <a:blip r:embed="rId4">
            <a:alphaModFix/>
          </a:blip>
          <a:srcRect b="5630" l="7188" r="19685" t="43178"/>
          <a:stretch/>
        </p:blipFill>
        <p:spPr>
          <a:xfrm>
            <a:off x="5266210" y="276353"/>
            <a:ext cx="474440" cy="469450"/>
          </a:xfrm>
          <a:prstGeom prst="rect">
            <a:avLst/>
          </a:prstGeom>
          <a:noFill/>
          <a:ln>
            <a:noFill/>
          </a:ln>
        </p:spPr>
      </p:pic>
      <p:pic>
        <p:nvPicPr>
          <p:cNvPr id="349" name="Google Shape;349;p44"/>
          <p:cNvPicPr preferRelativeResize="0"/>
          <p:nvPr/>
        </p:nvPicPr>
        <p:blipFill>
          <a:blip r:embed="rId5">
            <a:alphaModFix/>
          </a:blip>
          <a:stretch>
            <a:fillRect/>
          </a:stretch>
        </p:blipFill>
        <p:spPr>
          <a:xfrm>
            <a:off x="6167225" y="273850"/>
            <a:ext cx="474450" cy="474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5"/>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Health Services </a:t>
            </a:r>
            <a:endParaRPr/>
          </a:p>
        </p:txBody>
      </p:sp>
      <p:sp>
        <p:nvSpPr>
          <p:cNvPr id="355" name="Google Shape;355;p45"/>
          <p:cNvSpPr txBox="1"/>
          <p:nvPr>
            <p:ph idx="1" type="body"/>
          </p:nvPr>
        </p:nvSpPr>
        <p:spPr>
          <a:xfrm>
            <a:off x="355150" y="1356625"/>
            <a:ext cx="8162400" cy="31758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Replaces “challenging behaviors” with “behavioral health concerns”- aligns with MH language and is less stigmatizing. Replaces “substance abuse problems” with “substance abuse concerns”</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Removes </a:t>
            </a:r>
            <a:r>
              <a:rPr lang="en" sz="1600">
                <a:solidFill>
                  <a:srgbClr val="000000"/>
                </a:solidFill>
              </a:rPr>
              <a:t>unnecessary and misleading</a:t>
            </a:r>
            <a:r>
              <a:rPr lang="en" sz="1600">
                <a:solidFill>
                  <a:srgbClr val="000000"/>
                </a:solidFill>
              </a:rPr>
              <a:t> </a:t>
            </a:r>
            <a:r>
              <a:rPr lang="en" sz="1600">
                <a:solidFill>
                  <a:srgbClr val="000000"/>
                </a:solidFill>
              </a:rPr>
              <a:t>administrative</a:t>
            </a:r>
            <a:r>
              <a:rPr lang="en" sz="1600">
                <a:solidFill>
                  <a:srgbClr val="000000"/>
                </a:solidFill>
              </a:rPr>
              <a:t> burden to obtain parental consent for MH consultant because the MH health consultant does not provide services to the child </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Changes language regarding mental health consultation from “schedule of sufficient and consistent frequency” to “no less than once a month” </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Revises required quals for MH consultant – if a program cannot find a licensed MH consultant, the program can hire a person working towards license and under the supervision of a licensed MH professional. </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MH consultant can work with any staff working with children and their families  </a:t>
            </a:r>
            <a:endParaRPr sz="1600">
              <a:solidFill>
                <a:srgbClr val="000000"/>
              </a:solidFill>
            </a:endParaRPr>
          </a:p>
        </p:txBody>
      </p:sp>
      <p:sp>
        <p:nvSpPr>
          <p:cNvPr id="356" name="Google Shape;356;p45"/>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 Subpart D)   NPRM pages 76-89 </a:t>
            </a:r>
            <a:endParaRPr i="1" sz="1300">
              <a:solidFill>
                <a:schemeClr val="dk1"/>
              </a:solidFill>
              <a:latin typeface="Proxima Nova"/>
              <a:ea typeface="Proxima Nova"/>
              <a:cs typeface="Proxima Nova"/>
              <a:sym typeface="Proxima Nova"/>
            </a:endParaRPr>
          </a:p>
        </p:txBody>
      </p:sp>
      <p:pic>
        <p:nvPicPr>
          <p:cNvPr id="357" name="Google Shape;357;p45"/>
          <p:cNvPicPr preferRelativeResize="0"/>
          <p:nvPr/>
        </p:nvPicPr>
        <p:blipFill>
          <a:blip r:embed="rId3">
            <a:alphaModFix/>
          </a:blip>
          <a:stretch>
            <a:fillRect/>
          </a:stretch>
        </p:blipFill>
        <p:spPr>
          <a:xfrm>
            <a:off x="6175588" y="273862"/>
            <a:ext cx="368475" cy="39593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6"/>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600"/>
              <a:t>Health Services</a:t>
            </a:r>
            <a:endParaRPr/>
          </a:p>
        </p:txBody>
      </p:sp>
      <p:sp>
        <p:nvSpPr>
          <p:cNvPr id="363" name="Google Shape;363;p46"/>
          <p:cNvSpPr txBox="1"/>
          <p:nvPr>
            <p:ph idx="1" type="body"/>
          </p:nvPr>
        </p:nvSpPr>
        <p:spPr>
          <a:xfrm>
            <a:off x="646300" y="1287425"/>
            <a:ext cx="7871400" cy="30924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Emphasizes role of mental health consultant when considering suspension or expulsion</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Adds understanding mental health and accessing mental health interventions during a natural disaster</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Requires programs to provide necessary supports to child and family impacted by a significant health and safety incident </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Must support family’s navigation of health and mental health systems </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Requires support to pregnant women and other members of the family during prenatal period</a:t>
            </a:r>
            <a:endParaRPr sz="1700">
              <a:solidFill>
                <a:srgbClr val="000000"/>
              </a:solidFill>
            </a:endParaRPr>
          </a:p>
          <a:p>
            <a:pPr indent="0" lvl="0" marL="0" rtl="0" algn="l">
              <a:spcBef>
                <a:spcPts val="800"/>
              </a:spcBef>
              <a:spcAft>
                <a:spcPts val="0"/>
              </a:spcAft>
              <a:buNone/>
            </a:pPr>
            <a:r>
              <a:t/>
            </a:r>
            <a:endParaRPr/>
          </a:p>
        </p:txBody>
      </p:sp>
      <p:sp>
        <p:nvSpPr>
          <p:cNvPr id="364" name="Google Shape;364;p46"/>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 Subpart D)   NPRM pages 76-89 </a:t>
            </a:r>
            <a:endParaRPr i="1" sz="1300">
              <a:solidFill>
                <a:schemeClr val="dk1"/>
              </a:solidFill>
              <a:latin typeface="Proxima Nova"/>
              <a:ea typeface="Proxima Nova"/>
              <a:cs typeface="Proxima Nova"/>
              <a:sym typeface="Proxima Nova"/>
            </a:endParaRPr>
          </a:p>
        </p:txBody>
      </p:sp>
      <p:pic>
        <p:nvPicPr>
          <p:cNvPr id="365" name="Google Shape;365;p46"/>
          <p:cNvPicPr preferRelativeResize="0"/>
          <p:nvPr/>
        </p:nvPicPr>
        <p:blipFill rotWithShape="1">
          <a:blip r:embed="rId3">
            <a:alphaModFix/>
          </a:blip>
          <a:srcRect b="5630" l="7188" r="19685" t="43178"/>
          <a:stretch/>
        </p:blipFill>
        <p:spPr>
          <a:xfrm>
            <a:off x="6155260" y="217803"/>
            <a:ext cx="474440" cy="469450"/>
          </a:xfrm>
          <a:prstGeom prst="rect">
            <a:avLst/>
          </a:prstGeom>
          <a:noFill/>
          <a:ln>
            <a:noFill/>
          </a:ln>
        </p:spPr>
      </p:pic>
      <p:pic>
        <p:nvPicPr>
          <p:cNvPr id="366" name="Google Shape;366;p46"/>
          <p:cNvPicPr preferRelativeResize="0"/>
          <p:nvPr/>
        </p:nvPicPr>
        <p:blipFill>
          <a:blip r:embed="rId4">
            <a:alphaModFix/>
          </a:blip>
          <a:stretch>
            <a:fillRect/>
          </a:stretch>
        </p:blipFill>
        <p:spPr>
          <a:xfrm>
            <a:off x="5661213" y="273862"/>
            <a:ext cx="368475" cy="39593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7"/>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Services to Enrolled Pregnant Women and People </a:t>
            </a:r>
            <a:endParaRPr sz="3000"/>
          </a:p>
        </p:txBody>
      </p:sp>
      <p:sp>
        <p:nvSpPr>
          <p:cNvPr id="372" name="Google Shape;372;p47"/>
          <p:cNvSpPr txBox="1"/>
          <p:nvPr>
            <p:ph idx="1" type="body"/>
          </p:nvPr>
        </p:nvSpPr>
        <p:spPr>
          <a:xfrm>
            <a:off x="646300" y="1268050"/>
            <a:ext cx="7871400" cy="33405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1000"/>
              </a:spcBef>
              <a:spcAft>
                <a:spcPts val="0"/>
              </a:spcAft>
              <a:buSzPts val="1600"/>
              <a:buFont typeface="Calibri"/>
              <a:buChar char="●"/>
            </a:pPr>
            <a:r>
              <a:rPr lang="en" sz="1600">
                <a:latin typeface="Calibri"/>
                <a:ea typeface="Calibri"/>
                <a:cs typeface="Calibri"/>
                <a:sym typeface="Calibri"/>
              </a:rPr>
              <a:t>Broadens the scope of awareness of the mental health information and education that may be helpful to provide to expectant families  </a:t>
            </a:r>
            <a:endParaRPr sz="1600">
              <a:latin typeface="Calibri"/>
              <a:ea typeface="Calibri"/>
              <a:cs typeface="Calibri"/>
              <a:sym typeface="Calibri"/>
            </a:endParaRPr>
          </a:p>
          <a:p>
            <a:pPr indent="-330200" lvl="0" marL="457200" rtl="0" algn="l">
              <a:lnSpc>
                <a:spcPct val="107916"/>
              </a:lnSpc>
              <a:spcBef>
                <a:spcPts val="1000"/>
              </a:spcBef>
              <a:spcAft>
                <a:spcPts val="0"/>
              </a:spcAft>
              <a:buSzPts val="1600"/>
              <a:buFont typeface="Calibri"/>
              <a:buChar char="●"/>
            </a:pPr>
            <a:r>
              <a:rPr lang="en" sz="1600">
                <a:latin typeface="Calibri"/>
                <a:ea typeface="Calibri"/>
                <a:cs typeface="Calibri"/>
                <a:sym typeface="Calibri"/>
              </a:rPr>
              <a:t>Removes “relevant” that precedes “family members” to be inclusive of family compositions as identified by the enrolled pregnant women and not the program</a:t>
            </a:r>
            <a:endParaRPr sz="1600">
              <a:latin typeface="Calibri"/>
              <a:ea typeface="Calibri"/>
              <a:cs typeface="Calibri"/>
              <a:sym typeface="Calibri"/>
            </a:endParaRPr>
          </a:p>
          <a:p>
            <a:pPr indent="-330200" lvl="0" marL="457200" rtl="0" algn="l">
              <a:lnSpc>
                <a:spcPct val="107916"/>
              </a:lnSpc>
              <a:spcBef>
                <a:spcPts val="1000"/>
              </a:spcBef>
              <a:spcAft>
                <a:spcPts val="0"/>
              </a:spcAft>
              <a:buSzPts val="1600"/>
              <a:buFont typeface="Calibri"/>
              <a:buChar char="●"/>
            </a:pPr>
            <a:r>
              <a:rPr lang="en" sz="1600">
                <a:latin typeface="Calibri"/>
                <a:ea typeface="Calibri"/>
                <a:cs typeface="Calibri"/>
                <a:sym typeface="Calibri"/>
              </a:rPr>
              <a:t>Programs must support pregnant women, mothers, fathers, partners or other family members to access mental health services, to address concerns including perinatal depression, anxiety, grief or loss, birth trauma and substance use</a:t>
            </a:r>
            <a:endParaRPr sz="1600">
              <a:latin typeface="Calibri"/>
              <a:ea typeface="Calibri"/>
              <a:cs typeface="Calibri"/>
              <a:sym typeface="Calibri"/>
            </a:endParaRPr>
          </a:p>
          <a:p>
            <a:pPr indent="-330200" lvl="0" marL="457200" rtl="0" algn="l">
              <a:lnSpc>
                <a:spcPct val="107916"/>
              </a:lnSpc>
              <a:spcBef>
                <a:spcPts val="1000"/>
              </a:spcBef>
              <a:spcAft>
                <a:spcPts val="800"/>
              </a:spcAft>
              <a:buSzPts val="1600"/>
              <a:buFont typeface="Calibri"/>
              <a:buChar char="●"/>
            </a:pPr>
            <a:r>
              <a:rPr lang="en" sz="1600">
                <a:latin typeface="Calibri"/>
                <a:ea typeface="Calibri"/>
                <a:cs typeface="Calibri"/>
                <a:sym typeface="Calibri"/>
              </a:rPr>
              <a:t>Program must address pregnant women’s needs for appropriate supports for social and emotional well-being, nurturing and responsive caregiving, and father, partner or other family member engagement during pregnancy and early childhood</a:t>
            </a:r>
            <a:endParaRPr sz="1900"/>
          </a:p>
        </p:txBody>
      </p:sp>
      <p:sp>
        <p:nvSpPr>
          <p:cNvPr id="373" name="Google Shape;373;p47"/>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 Subpart H 1302.81, 1302.82)   NPRM pages 89-91 </a:t>
            </a:r>
            <a:endParaRPr i="1" sz="1300">
              <a:solidFill>
                <a:schemeClr val="dk1"/>
              </a:solidFill>
              <a:latin typeface="Proxima Nova"/>
              <a:ea typeface="Proxima Nova"/>
              <a:cs typeface="Proxima Nova"/>
              <a:sym typeface="Proxima Nova"/>
            </a:endParaRPr>
          </a:p>
        </p:txBody>
      </p:sp>
      <p:pic>
        <p:nvPicPr>
          <p:cNvPr id="374" name="Google Shape;374;p47"/>
          <p:cNvPicPr preferRelativeResize="0"/>
          <p:nvPr/>
        </p:nvPicPr>
        <p:blipFill>
          <a:blip r:embed="rId3">
            <a:alphaModFix/>
          </a:blip>
          <a:stretch>
            <a:fillRect/>
          </a:stretch>
        </p:blipFill>
        <p:spPr>
          <a:xfrm>
            <a:off x="5929538" y="791487"/>
            <a:ext cx="368475" cy="3959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Why This Matters </a:t>
            </a:r>
            <a:endParaRPr/>
          </a:p>
        </p:txBody>
      </p:sp>
      <p:sp>
        <p:nvSpPr>
          <p:cNvPr id="165" name="Google Shape;165;p21"/>
          <p:cNvSpPr txBox="1"/>
          <p:nvPr>
            <p:ph idx="1" type="body"/>
          </p:nvPr>
        </p:nvSpPr>
        <p:spPr>
          <a:xfrm>
            <a:off x="646300" y="1287425"/>
            <a:ext cx="7871400" cy="34275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600"/>
              <a:t>First proposed rule of this magnitude since 2015-16</a:t>
            </a:r>
            <a:endParaRPr sz="1600"/>
          </a:p>
          <a:p>
            <a:pPr indent="0" lvl="0" marL="0" rtl="0" algn="l">
              <a:spcBef>
                <a:spcPts val="800"/>
              </a:spcBef>
              <a:spcAft>
                <a:spcPts val="0"/>
              </a:spcAft>
              <a:buNone/>
            </a:pPr>
            <a:r>
              <a:rPr lang="en" sz="1600"/>
              <a:t>Sweeping in scope</a:t>
            </a:r>
            <a:endParaRPr sz="1600"/>
          </a:p>
          <a:p>
            <a:pPr indent="0" lvl="0" marL="0" rtl="0" algn="l">
              <a:spcBef>
                <a:spcPts val="800"/>
              </a:spcBef>
              <a:spcAft>
                <a:spcPts val="0"/>
              </a:spcAft>
              <a:buNone/>
            </a:pPr>
            <a:r>
              <a:rPr lang="en" sz="1600"/>
              <a:t>Touches upon many aspects of Head Start </a:t>
            </a:r>
            <a:endParaRPr sz="1600"/>
          </a:p>
          <a:p>
            <a:pPr indent="0" lvl="0" marL="0" rtl="0" algn="l">
              <a:spcBef>
                <a:spcPts val="800"/>
              </a:spcBef>
              <a:spcAft>
                <a:spcPts val="0"/>
              </a:spcAft>
              <a:buNone/>
            </a:pPr>
            <a:r>
              <a:rPr lang="en" sz="1600"/>
              <a:t>It might make your job harder … or easier</a:t>
            </a:r>
            <a:endParaRPr sz="1600"/>
          </a:p>
          <a:p>
            <a:pPr indent="0" lvl="0" marL="0" rtl="0" algn="l">
              <a:spcBef>
                <a:spcPts val="800"/>
              </a:spcBef>
              <a:spcAft>
                <a:spcPts val="0"/>
              </a:spcAft>
              <a:buNone/>
            </a:pPr>
            <a:r>
              <a:rPr lang="en" sz="1600"/>
              <a:t>It might improve the services provided to children … and increase paperwork</a:t>
            </a:r>
            <a:endParaRPr sz="1600"/>
          </a:p>
          <a:p>
            <a:pPr indent="0" lvl="0" marL="0" rtl="0" algn="l">
              <a:spcBef>
                <a:spcPts val="800"/>
              </a:spcBef>
              <a:spcAft>
                <a:spcPts val="0"/>
              </a:spcAft>
              <a:buNone/>
            </a:pPr>
            <a:r>
              <a:rPr lang="en" sz="1600"/>
              <a:t>And … it is not funded.</a:t>
            </a:r>
            <a:endParaRPr sz="1600"/>
          </a:p>
          <a:p>
            <a:pPr indent="0" lvl="0" marL="0" rtl="0" algn="l">
              <a:spcBef>
                <a:spcPts val="800"/>
              </a:spcBef>
              <a:spcAft>
                <a:spcPts val="0"/>
              </a:spcAft>
              <a:buNone/>
            </a:pPr>
            <a:r>
              <a:t/>
            </a:r>
            <a:endParaRPr sz="1600"/>
          </a:p>
          <a:p>
            <a:pPr indent="0" lvl="0" marL="0" rtl="0" algn="l">
              <a:spcBef>
                <a:spcPts val="800"/>
              </a:spcBef>
              <a:spcAft>
                <a:spcPts val="0"/>
              </a:spcAft>
              <a:buNone/>
            </a:pPr>
            <a:r>
              <a:rPr b="1" lang="en" sz="1600"/>
              <a:t>And yet, with Head Start at a crossroads, facing staffing and enrollment challenges plus competition from other programs, it is critical that we come together to navigate these proposed changes, embracing its strengths and providing constructive feedback to its drawbacks. </a:t>
            </a:r>
            <a:endParaRPr b="1"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8"/>
          <p:cNvSpPr txBox="1"/>
          <p:nvPr>
            <p:ph type="title"/>
          </p:nvPr>
        </p:nvSpPr>
        <p:spPr>
          <a:xfrm>
            <a:off x="628650" y="3500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Human Resource Management </a:t>
            </a:r>
            <a:endParaRPr sz="2600"/>
          </a:p>
          <a:p>
            <a:pPr indent="0" lvl="0" marL="0" rtl="0" algn="l">
              <a:spcBef>
                <a:spcPts val="0"/>
              </a:spcBef>
              <a:spcAft>
                <a:spcPts val="0"/>
              </a:spcAft>
              <a:buNone/>
            </a:pPr>
            <a:r>
              <a:t/>
            </a:r>
            <a:endParaRPr sz="1100">
              <a:solidFill>
                <a:schemeClr val="dk1"/>
              </a:solidFill>
              <a:latin typeface="Arial"/>
              <a:ea typeface="Arial"/>
              <a:cs typeface="Arial"/>
              <a:sym typeface="Arial"/>
            </a:endParaRPr>
          </a:p>
        </p:txBody>
      </p:sp>
      <p:sp>
        <p:nvSpPr>
          <p:cNvPr id="380" name="Google Shape;380;p48"/>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Clr>
                <a:schemeClr val="dk1"/>
              </a:buClr>
              <a:buSzPts val="1100"/>
              <a:buFont typeface="Arial"/>
              <a:buNone/>
            </a:pPr>
            <a:r>
              <a:rPr b="1" lang="en" sz="1600"/>
              <a:t>Staff Qualifications and Competency Requirements (1302.91)</a:t>
            </a:r>
            <a:endParaRPr b="1" sz="1600"/>
          </a:p>
          <a:p>
            <a:pPr indent="-330200" lvl="0" marL="457200" marR="0" rtl="0" algn="l">
              <a:lnSpc>
                <a:spcPct val="115000"/>
              </a:lnSpc>
              <a:spcBef>
                <a:spcPts val="1200"/>
              </a:spcBef>
              <a:spcAft>
                <a:spcPts val="0"/>
              </a:spcAft>
              <a:buSzPts val="1600"/>
              <a:buFont typeface="Proxima Nova"/>
              <a:buChar char="●"/>
            </a:pPr>
            <a:r>
              <a:rPr lang="en" sz="1600"/>
              <a:t>Mental Health consultant can be in process of obtaining license</a:t>
            </a:r>
            <a:endParaRPr sz="1600"/>
          </a:p>
          <a:p>
            <a:pPr indent="0" lvl="0" marL="0" rtl="0" algn="l">
              <a:lnSpc>
                <a:spcPct val="115000"/>
              </a:lnSpc>
              <a:spcBef>
                <a:spcPts val="1200"/>
              </a:spcBef>
              <a:spcAft>
                <a:spcPts val="0"/>
              </a:spcAft>
              <a:buClr>
                <a:schemeClr val="dk1"/>
              </a:buClr>
              <a:buSzPts val="1100"/>
              <a:buFont typeface="Arial"/>
              <a:buNone/>
            </a:pPr>
            <a:r>
              <a:t/>
            </a:r>
            <a:endParaRPr sz="1600"/>
          </a:p>
          <a:p>
            <a:pPr indent="0" lvl="0" marL="0" rtl="0" algn="l">
              <a:lnSpc>
                <a:spcPct val="115000"/>
              </a:lnSpc>
              <a:spcBef>
                <a:spcPts val="1200"/>
              </a:spcBef>
              <a:spcAft>
                <a:spcPts val="0"/>
              </a:spcAft>
              <a:buClr>
                <a:schemeClr val="dk1"/>
              </a:buClr>
              <a:buSzPts val="1100"/>
              <a:buFont typeface="Arial"/>
              <a:buNone/>
            </a:pPr>
            <a:r>
              <a:rPr b="1" lang="en" sz="1600"/>
              <a:t>Staff Health and Wellness (1302.93)</a:t>
            </a:r>
            <a:endParaRPr b="1" sz="1600"/>
          </a:p>
          <a:p>
            <a:pPr indent="-330200" lvl="0" marL="457200" rtl="0" algn="l">
              <a:lnSpc>
                <a:spcPct val="115000"/>
              </a:lnSpc>
              <a:spcBef>
                <a:spcPts val="1200"/>
              </a:spcBef>
              <a:spcAft>
                <a:spcPts val="0"/>
              </a:spcAft>
              <a:buSzPts val="1600"/>
              <a:buFont typeface="Proxima Nova"/>
              <a:buChar char="●"/>
            </a:pPr>
            <a:r>
              <a:rPr lang="en" sz="1600"/>
              <a:t>Should cultivate a program-wide culture of wellness so staff and effective accomplish work in high quality manner </a:t>
            </a:r>
            <a:endParaRPr sz="1600"/>
          </a:p>
          <a:p>
            <a:pPr indent="0" lvl="0" marL="0" rtl="0" algn="l">
              <a:spcBef>
                <a:spcPts val="1200"/>
              </a:spcBef>
              <a:spcAft>
                <a:spcPts val="0"/>
              </a:spcAft>
              <a:buNone/>
            </a:pPr>
            <a:r>
              <a:t/>
            </a:r>
            <a:endParaRPr sz="2300"/>
          </a:p>
        </p:txBody>
      </p:sp>
      <p:sp>
        <p:nvSpPr>
          <p:cNvPr id="381" name="Google Shape;381;p48"/>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 Subpart I      NPRM pages 92-94 </a:t>
            </a:r>
            <a:endParaRPr i="1" sz="1300">
              <a:solidFill>
                <a:schemeClr val="dk1"/>
              </a:solidFill>
              <a:latin typeface="Proxima Nova"/>
              <a:ea typeface="Proxima Nova"/>
              <a:cs typeface="Proxima Nova"/>
              <a:sym typeface="Proxima Nova"/>
            </a:endParaRPr>
          </a:p>
        </p:txBody>
      </p:sp>
      <p:pic>
        <p:nvPicPr>
          <p:cNvPr id="382" name="Google Shape;382;p48"/>
          <p:cNvPicPr preferRelativeResize="0"/>
          <p:nvPr/>
        </p:nvPicPr>
        <p:blipFill>
          <a:blip r:embed="rId3">
            <a:alphaModFix/>
          </a:blip>
          <a:stretch>
            <a:fillRect/>
          </a:stretch>
        </p:blipFill>
        <p:spPr>
          <a:xfrm>
            <a:off x="6252413" y="350062"/>
            <a:ext cx="368475" cy="39593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9"/>
          <p:cNvSpPr txBox="1"/>
          <p:nvPr>
            <p:ph type="title"/>
          </p:nvPr>
        </p:nvSpPr>
        <p:spPr>
          <a:xfrm>
            <a:off x="420450" y="610700"/>
            <a:ext cx="8303100" cy="7854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sz="5000"/>
              <a:t>Other Proposed Changes</a:t>
            </a:r>
            <a:endParaRPr sz="5000"/>
          </a:p>
        </p:txBody>
      </p:sp>
      <p:sp>
        <p:nvSpPr>
          <p:cNvPr id="388" name="Google Shape;388;p49"/>
          <p:cNvSpPr txBox="1"/>
          <p:nvPr>
            <p:ph idx="1" type="body"/>
          </p:nvPr>
        </p:nvSpPr>
        <p:spPr>
          <a:xfrm>
            <a:off x="628650" y="1836950"/>
            <a:ext cx="7886700" cy="29880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Clr>
                <a:srgbClr val="F1D478"/>
              </a:buClr>
              <a:buSzPts val="2300"/>
              <a:buChar char="•"/>
            </a:pPr>
            <a:r>
              <a:rPr lang="en" sz="2300">
                <a:solidFill>
                  <a:srgbClr val="F1D478"/>
                </a:solidFill>
              </a:rPr>
              <a:t>Modernizing HS’s Engagement with Families</a:t>
            </a:r>
            <a:endParaRPr sz="2300">
              <a:solidFill>
                <a:srgbClr val="F1D478"/>
              </a:solidFill>
            </a:endParaRPr>
          </a:p>
          <a:p>
            <a:pPr indent="-374650" lvl="0" marL="457200" rtl="0" algn="l">
              <a:spcBef>
                <a:spcPts val="0"/>
              </a:spcBef>
              <a:spcAft>
                <a:spcPts val="0"/>
              </a:spcAft>
              <a:buClr>
                <a:srgbClr val="F1D478"/>
              </a:buClr>
              <a:buSzPts val="2300"/>
              <a:buChar char="•"/>
            </a:pPr>
            <a:r>
              <a:rPr lang="en" sz="2300">
                <a:solidFill>
                  <a:srgbClr val="F1D478"/>
                </a:solidFill>
              </a:rPr>
              <a:t>Adjustment for Excessive Housing Costs for Eligibility Determination</a:t>
            </a:r>
            <a:endParaRPr sz="2300">
              <a:solidFill>
                <a:srgbClr val="F1D478"/>
              </a:solidFill>
            </a:endParaRPr>
          </a:p>
          <a:p>
            <a:pPr indent="-374650" lvl="0" marL="457200" rtl="0" algn="l">
              <a:spcBef>
                <a:spcPts val="0"/>
              </a:spcBef>
              <a:spcAft>
                <a:spcPts val="0"/>
              </a:spcAft>
              <a:buClr>
                <a:srgbClr val="F1D478"/>
              </a:buClr>
              <a:buSzPts val="2300"/>
              <a:buChar char="•"/>
            </a:pPr>
            <a:r>
              <a:rPr lang="en" sz="2300">
                <a:solidFill>
                  <a:srgbClr val="F1D478"/>
                </a:solidFill>
              </a:rPr>
              <a:t>Migrant and Seasonal Head Start Eligibility</a:t>
            </a:r>
            <a:endParaRPr sz="2300">
              <a:solidFill>
                <a:srgbClr val="F1D478"/>
              </a:solidFill>
            </a:endParaRPr>
          </a:p>
          <a:p>
            <a:pPr indent="-374650" lvl="0" marL="457200" rtl="0" algn="l">
              <a:spcBef>
                <a:spcPts val="0"/>
              </a:spcBef>
              <a:spcAft>
                <a:spcPts val="0"/>
              </a:spcAft>
              <a:buClr>
                <a:srgbClr val="F1D478"/>
              </a:buClr>
              <a:buSzPts val="2300"/>
              <a:buChar char="•"/>
            </a:pPr>
            <a:r>
              <a:rPr lang="en" sz="2300">
                <a:solidFill>
                  <a:srgbClr val="F1D478"/>
                </a:solidFill>
              </a:rPr>
              <a:t>Transportation and Other Barriers to Enrollment and Attendance </a:t>
            </a:r>
            <a:endParaRPr sz="2300">
              <a:solidFill>
                <a:srgbClr val="F1D478"/>
              </a:solidFill>
            </a:endParaRPr>
          </a:p>
          <a:p>
            <a:pPr indent="-374650" lvl="0" marL="457200" rtl="0" algn="l">
              <a:spcBef>
                <a:spcPts val="0"/>
              </a:spcBef>
              <a:spcAft>
                <a:spcPts val="0"/>
              </a:spcAft>
              <a:buClr>
                <a:srgbClr val="F1D478"/>
              </a:buClr>
              <a:buSzPts val="2300"/>
              <a:buChar char="•"/>
            </a:pPr>
            <a:r>
              <a:rPr lang="en" sz="2300">
                <a:solidFill>
                  <a:srgbClr val="F1D478"/>
                </a:solidFill>
              </a:rPr>
              <a:t>Serving Children with Disabilities</a:t>
            </a:r>
            <a:endParaRPr sz="2300">
              <a:solidFill>
                <a:srgbClr val="F1D478"/>
              </a:solidFill>
            </a:endParaRPr>
          </a:p>
          <a:p>
            <a:pPr indent="-374650" lvl="0" marL="457200" rtl="0" algn="l">
              <a:spcBef>
                <a:spcPts val="0"/>
              </a:spcBef>
              <a:spcAft>
                <a:spcPts val="0"/>
              </a:spcAft>
              <a:buClr>
                <a:srgbClr val="F1D478"/>
              </a:buClr>
              <a:buSzPts val="2300"/>
              <a:buChar char="•"/>
            </a:pPr>
            <a:r>
              <a:rPr lang="en" sz="2300">
                <a:solidFill>
                  <a:srgbClr val="F1D478"/>
                </a:solidFill>
              </a:rPr>
              <a:t>Ratios in Center-Based EHS programs </a:t>
            </a:r>
            <a:endParaRPr sz="2300">
              <a:solidFill>
                <a:srgbClr val="F1D478"/>
              </a:solidFill>
            </a:endParaRPr>
          </a:p>
          <a:p>
            <a:pPr indent="0" lvl="0" marL="0" rtl="0" algn="l">
              <a:spcBef>
                <a:spcPts val="800"/>
              </a:spcBef>
              <a:spcAft>
                <a:spcPts val="0"/>
              </a:spcAft>
              <a:buNone/>
            </a:pPr>
            <a:r>
              <a:t/>
            </a:r>
            <a:endParaRPr>
              <a:solidFill>
                <a:srgbClr val="F1D478"/>
              </a:solidFill>
            </a:endParaRPr>
          </a:p>
          <a:p>
            <a:pPr indent="0" lvl="0" marL="0" rtl="0" algn="l">
              <a:lnSpc>
                <a:spcPct val="115000"/>
              </a:lnSpc>
              <a:spcBef>
                <a:spcPts val="1000"/>
              </a:spcBef>
              <a:spcAft>
                <a:spcPts val="0"/>
              </a:spcAft>
              <a:buNone/>
            </a:pPr>
            <a:r>
              <a:t/>
            </a:r>
            <a:endParaRPr sz="3900">
              <a:solidFill>
                <a:srgbClr val="F1D478"/>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0"/>
          <p:cNvSpPr txBox="1"/>
          <p:nvPr>
            <p:ph type="title"/>
          </p:nvPr>
        </p:nvSpPr>
        <p:spPr>
          <a:xfrm>
            <a:off x="579650" y="599822"/>
            <a:ext cx="7886700" cy="4842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n" sz="5000">
                <a:solidFill>
                  <a:schemeClr val="lt1"/>
                </a:solidFill>
              </a:rPr>
              <a:t>Other Proposed Changes</a:t>
            </a:r>
            <a:endParaRPr sz="5000"/>
          </a:p>
        </p:txBody>
      </p:sp>
      <p:sp>
        <p:nvSpPr>
          <p:cNvPr id="394" name="Google Shape;394;p50"/>
          <p:cNvSpPr txBox="1"/>
          <p:nvPr>
            <p:ph idx="1" type="body"/>
          </p:nvPr>
        </p:nvSpPr>
        <p:spPr>
          <a:xfrm>
            <a:off x="628650" y="1751250"/>
            <a:ext cx="7886700" cy="3008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Clr>
                <a:srgbClr val="F1D478"/>
              </a:buClr>
              <a:buSzPts val="2300"/>
              <a:buChar char="•"/>
            </a:pPr>
            <a:r>
              <a:rPr lang="en" sz="2300">
                <a:solidFill>
                  <a:srgbClr val="F1D478"/>
                </a:solidFill>
              </a:rPr>
              <a:t>Center-Based Duration for EHS </a:t>
            </a:r>
            <a:endParaRPr sz="2300">
              <a:solidFill>
                <a:srgbClr val="F1D478"/>
              </a:solidFill>
            </a:endParaRPr>
          </a:p>
          <a:p>
            <a:pPr indent="-374650" lvl="0" marL="457200" rtl="0" algn="l">
              <a:spcBef>
                <a:spcPts val="0"/>
              </a:spcBef>
              <a:spcAft>
                <a:spcPts val="0"/>
              </a:spcAft>
              <a:buClr>
                <a:srgbClr val="F1D478"/>
              </a:buClr>
              <a:buSzPts val="2300"/>
              <a:buChar char="•"/>
            </a:pPr>
            <a:r>
              <a:rPr lang="en" sz="2300">
                <a:solidFill>
                  <a:srgbClr val="F1D478"/>
                </a:solidFill>
              </a:rPr>
              <a:t>Center-Based Duration for HS</a:t>
            </a:r>
            <a:endParaRPr sz="2300">
              <a:solidFill>
                <a:srgbClr val="F1D478"/>
              </a:solidFill>
            </a:endParaRPr>
          </a:p>
          <a:p>
            <a:pPr indent="-374650" lvl="0" marL="457200" rtl="0" algn="l">
              <a:spcBef>
                <a:spcPts val="0"/>
              </a:spcBef>
              <a:spcAft>
                <a:spcPts val="0"/>
              </a:spcAft>
              <a:buClr>
                <a:schemeClr val="accent4"/>
              </a:buClr>
              <a:buSzPts val="2300"/>
              <a:buChar char="•"/>
            </a:pPr>
            <a:r>
              <a:rPr lang="en" sz="2300">
                <a:solidFill>
                  <a:srgbClr val="F1D478"/>
                </a:solidFill>
              </a:rPr>
              <a:t>Ratios in Family Child Care Settings</a:t>
            </a:r>
            <a:endParaRPr sz="2300">
              <a:solidFill>
                <a:srgbClr val="F1D478"/>
              </a:solidFill>
            </a:endParaRPr>
          </a:p>
          <a:p>
            <a:pPr indent="-374650" lvl="0" marL="457200" rtl="0" algn="l">
              <a:spcBef>
                <a:spcPts val="0"/>
              </a:spcBef>
              <a:spcAft>
                <a:spcPts val="0"/>
              </a:spcAft>
              <a:buClr>
                <a:schemeClr val="accent4"/>
              </a:buClr>
              <a:buSzPts val="2300"/>
              <a:buChar char="•"/>
            </a:pPr>
            <a:r>
              <a:rPr lang="en" sz="2300">
                <a:solidFill>
                  <a:schemeClr val="accent4"/>
                </a:solidFill>
              </a:rPr>
              <a:t>Safety Practices</a:t>
            </a:r>
            <a:endParaRPr sz="2300">
              <a:solidFill>
                <a:schemeClr val="accent4"/>
              </a:solidFill>
            </a:endParaRPr>
          </a:p>
          <a:p>
            <a:pPr indent="-374650" lvl="0" marL="457200" rtl="0" algn="l">
              <a:spcBef>
                <a:spcPts val="0"/>
              </a:spcBef>
              <a:spcAft>
                <a:spcPts val="0"/>
              </a:spcAft>
              <a:buClr>
                <a:schemeClr val="accent4"/>
              </a:buClr>
              <a:buSzPts val="2300"/>
              <a:buChar char="•"/>
            </a:pPr>
            <a:r>
              <a:rPr lang="en" sz="2300">
                <a:solidFill>
                  <a:schemeClr val="accent4"/>
                </a:solidFill>
              </a:rPr>
              <a:t>Preventing and Addressing Lead Exposure</a:t>
            </a:r>
            <a:endParaRPr sz="2300">
              <a:solidFill>
                <a:schemeClr val="accent4"/>
              </a:solidFill>
            </a:endParaRPr>
          </a:p>
          <a:p>
            <a:pPr indent="-374650" lvl="0" marL="457200" rtl="0" algn="l">
              <a:spcBef>
                <a:spcPts val="0"/>
              </a:spcBef>
              <a:spcAft>
                <a:spcPts val="0"/>
              </a:spcAft>
              <a:buClr>
                <a:schemeClr val="accent4"/>
              </a:buClr>
              <a:buSzPts val="2300"/>
              <a:buChar char="•"/>
            </a:pPr>
            <a:r>
              <a:rPr lang="en" sz="2300">
                <a:solidFill>
                  <a:schemeClr val="accent4"/>
                </a:solidFill>
              </a:rPr>
              <a:t>Family Service Worker Assignments</a:t>
            </a:r>
            <a:endParaRPr sz="2300">
              <a:solidFill>
                <a:schemeClr val="accent4"/>
              </a:solidFill>
            </a:endParaRPr>
          </a:p>
          <a:p>
            <a:pPr indent="-374650" lvl="0" marL="457200" rtl="0" algn="l">
              <a:spcBef>
                <a:spcPts val="0"/>
              </a:spcBef>
              <a:spcAft>
                <a:spcPts val="0"/>
              </a:spcAft>
              <a:buClr>
                <a:schemeClr val="accent4"/>
              </a:buClr>
              <a:buSzPts val="2300"/>
              <a:buChar char="•"/>
            </a:pPr>
            <a:r>
              <a:rPr lang="en" sz="2300">
                <a:solidFill>
                  <a:schemeClr val="accent4"/>
                </a:solidFill>
              </a:rPr>
              <a:t>Participating in Quality Rating and Improvement Systems Services to Enrolled Pregnant Women and People </a:t>
            </a:r>
            <a:endParaRPr sz="2300">
              <a:solidFill>
                <a:schemeClr val="accent4"/>
              </a:solidFill>
            </a:endParaRPr>
          </a:p>
          <a:p>
            <a:pPr indent="0" lvl="0" marL="457200" rtl="0" algn="l">
              <a:spcBef>
                <a:spcPts val="800"/>
              </a:spcBef>
              <a:spcAft>
                <a:spcPts val="0"/>
              </a:spcAft>
              <a:buNone/>
            </a:pPr>
            <a:r>
              <a:t/>
            </a:r>
            <a:endParaRPr sz="2200">
              <a:solidFill>
                <a:schemeClr val="accent4"/>
              </a:solidFill>
            </a:endParaRPr>
          </a:p>
          <a:p>
            <a:pPr indent="0" lvl="0" marL="0" rtl="0" algn="l">
              <a:spcBef>
                <a:spcPts val="800"/>
              </a:spcBef>
              <a:spcAft>
                <a:spcPts val="0"/>
              </a:spcAft>
              <a:buNone/>
            </a:pPr>
            <a:r>
              <a:t/>
            </a:r>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1"/>
          <p:cNvSpPr txBox="1"/>
          <p:nvPr>
            <p:ph type="title"/>
          </p:nvPr>
        </p:nvSpPr>
        <p:spPr>
          <a:xfrm>
            <a:off x="628650" y="599822"/>
            <a:ext cx="7886700" cy="4842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n" sz="5000">
                <a:solidFill>
                  <a:schemeClr val="lt1"/>
                </a:solidFill>
              </a:rPr>
              <a:t>Other Proposed Changes</a:t>
            </a:r>
            <a:endParaRPr sz="5000">
              <a:solidFill>
                <a:schemeClr val="lt1"/>
              </a:solidFill>
            </a:endParaRPr>
          </a:p>
          <a:p>
            <a:pPr indent="0" lvl="0" marL="0" rtl="0" algn="l">
              <a:spcBef>
                <a:spcPts val="0"/>
              </a:spcBef>
              <a:spcAft>
                <a:spcPts val="0"/>
              </a:spcAft>
              <a:buNone/>
            </a:pPr>
            <a:r>
              <a:t/>
            </a:r>
            <a:endParaRPr/>
          </a:p>
        </p:txBody>
      </p:sp>
      <p:sp>
        <p:nvSpPr>
          <p:cNvPr id="400" name="Google Shape;400;p51"/>
          <p:cNvSpPr txBox="1"/>
          <p:nvPr>
            <p:ph idx="1" type="body"/>
          </p:nvPr>
        </p:nvSpPr>
        <p:spPr>
          <a:xfrm>
            <a:off x="628650" y="1787975"/>
            <a:ext cx="7886700" cy="30675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Clr>
                <a:schemeClr val="accent4"/>
              </a:buClr>
              <a:buSzPts val="2300"/>
              <a:buChar char="•"/>
            </a:pPr>
            <a:r>
              <a:rPr lang="en" sz="2300">
                <a:solidFill>
                  <a:schemeClr val="accent4"/>
                </a:solidFill>
              </a:rPr>
              <a:t>Standards of Conduct</a:t>
            </a:r>
            <a:endParaRPr sz="2300">
              <a:solidFill>
                <a:schemeClr val="accent4"/>
              </a:solidFill>
            </a:endParaRPr>
          </a:p>
          <a:p>
            <a:pPr indent="-374650" lvl="0" marL="457200" rtl="0" algn="l">
              <a:spcBef>
                <a:spcPts val="0"/>
              </a:spcBef>
              <a:spcAft>
                <a:spcPts val="0"/>
              </a:spcAft>
              <a:buClr>
                <a:schemeClr val="accent4"/>
              </a:buClr>
              <a:buSzPts val="2300"/>
              <a:buChar char="•"/>
            </a:pPr>
            <a:r>
              <a:rPr lang="en" sz="2300">
                <a:solidFill>
                  <a:schemeClr val="accent4"/>
                </a:solidFill>
              </a:rPr>
              <a:t>Staff Training to Support Child Safety</a:t>
            </a:r>
            <a:endParaRPr sz="2300">
              <a:solidFill>
                <a:schemeClr val="accent4"/>
              </a:solidFill>
            </a:endParaRPr>
          </a:p>
          <a:p>
            <a:pPr indent="-374650" lvl="0" marL="457200" rtl="0" algn="l">
              <a:spcBef>
                <a:spcPts val="0"/>
              </a:spcBef>
              <a:spcAft>
                <a:spcPts val="0"/>
              </a:spcAft>
              <a:buClr>
                <a:srgbClr val="F1D478"/>
              </a:buClr>
              <a:buSzPts val="2300"/>
              <a:buChar char="•"/>
            </a:pPr>
            <a:r>
              <a:rPr lang="en" sz="2300">
                <a:solidFill>
                  <a:schemeClr val="accent4"/>
                </a:solidFill>
              </a:rPr>
              <a:t>Incident Reporting </a:t>
            </a:r>
            <a:endParaRPr sz="2300">
              <a:solidFill>
                <a:schemeClr val="accent4"/>
              </a:solidFill>
            </a:endParaRPr>
          </a:p>
          <a:p>
            <a:pPr indent="-374650" lvl="0" marL="457200" rtl="0" algn="l">
              <a:spcBef>
                <a:spcPts val="0"/>
              </a:spcBef>
              <a:spcAft>
                <a:spcPts val="0"/>
              </a:spcAft>
              <a:buClr>
                <a:srgbClr val="F1D478"/>
              </a:buClr>
              <a:buSzPts val="2300"/>
              <a:buChar char="•"/>
            </a:pPr>
            <a:r>
              <a:rPr lang="en" sz="2300">
                <a:solidFill>
                  <a:srgbClr val="F1D478"/>
                </a:solidFill>
              </a:rPr>
              <a:t>Facilities Valuation</a:t>
            </a:r>
            <a:endParaRPr sz="2300">
              <a:solidFill>
                <a:srgbClr val="F1D478"/>
              </a:solidFill>
            </a:endParaRPr>
          </a:p>
          <a:p>
            <a:pPr indent="-374650" lvl="0" marL="457200" rtl="0" algn="l">
              <a:spcBef>
                <a:spcPts val="0"/>
              </a:spcBef>
              <a:spcAft>
                <a:spcPts val="0"/>
              </a:spcAft>
              <a:buClr>
                <a:srgbClr val="F1D478"/>
              </a:buClr>
              <a:buSzPts val="2300"/>
              <a:buChar char="•"/>
            </a:pPr>
            <a:r>
              <a:rPr lang="en" sz="2300">
                <a:solidFill>
                  <a:srgbClr val="F1D478"/>
                </a:solidFill>
              </a:rPr>
              <a:t>Definition of Income </a:t>
            </a:r>
            <a:endParaRPr sz="2300">
              <a:solidFill>
                <a:srgbClr val="F1D478"/>
              </a:solidFill>
            </a:endParaRPr>
          </a:p>
          <a:p>
            <a:pPr indent="-374650" lvl="0" marL="457200" rtl="0" algn="l">
              <a:spcBef>
                <a:spcPts val="0"/>
              </a:spcBef>
              <a:spcAft>
                <a:spcPts val="0"/>
              </a:spcAft>
              <a:buClr>
                <a:srgbClr val="F1D478"/>
              </a:buClr>
              <a:buSzPts val="2300"/>
              <a:buChar char="•"/>
            </a:pPr>
            <a:r>
              <a:rPr lang="en" sz="2300">
                <a:solidFill>
                  <a:srgbClr val="F1D478"/>
                </a:solidFill>
              </a:rPr>
              <a:t>Definition of Federal Interest and Major Renovations </a:t>
            </a:r>
            <a:endParaRPr sz="2300">
              <a:solidFill>
                <a:srgbClr val="F1D478"/>
              </a:solidFill>
            </a:endParaRPr>
          </a:p>
          <a:p>
            <a:pPr indent="-374650" lvl="0" marL="457200" rtl="0" algn="l">
              <a:spcBef>
                <a:spcPts val="0"/>
              </a:spcBef>
              <a:spcAft>
                <a:spcPts val="0"/>
              </a:spcAft>
              <a:buClr>
                <a:srgbClr val="F1D478"/>
              </a:buClr>
              <a:buSzPts val="2300"/>
              <a:buChar char="•"/>
            </a:pPr>
            <a:r>
              <a:rPr lang="en" sz="2300">
                <a:solidFill>
                  <a:srgbClr val="F1D478"/>
                </a:solidFill>
              </a:rPr>
              <a:t>Definition of Poverty Line</a:t>
            </a:r>
            <a:endParaRPr sz="2300">
              <a:solidFill>
                <a:srgbClr val="F1D478"/>
              </a:solidFill>
            </a:endParaRPr>
          </a:p>
          <a:p>
            <a:pPr indent="0" lvl="0" marL="0" rtl="0" algn="l">
              <a:spcBef>
                <a:spcPts val="800"/>
              </a:spcBef>
              <a:spcAft>
                <a:spcPts val="0"/>
              </a:spcAft>
              <a:buNone/>
            </a:pPr>
            <a:r>
              <a:t/>
            </a:r>
            <a:endParaRPr>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2"/>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Modernizing Head Start’s Engagement with Families: Community Assessment </a:t>
            </a:r>
            <a:endParaRPr sz="2600"/>
          </a:p>
        </p:txBody>
      </p:sp>
      <p:sp>
        <p:nvSpPr>
          <p:cNvPr id="406" name="Google Shape;406;p52"/>
          <p:cNvSpPr txBox="1"/>
          <p:nvPr>
            <p:ph idx="1" type="body"/>
          </p:nvPr>
        </p:nvSpPr>
        <p:spPr>
          <a:xfrm>
            <a:off x="646300" y="1287425"/>
            <a:ext cx="8122200" cy="30924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1000"/>
              </a:spcBef>
              <a:spcAft>
                <a:spcPts val="0"/>
              </a:spcAft>
              <a:buClr>
                <a:srgbClr val="000000"/>
              </a:buClr>
              <a:buSzPts val="1600"/>
              <a:buFont typeface="Noto Sans Symbols"/>
              <a:buChar char="●"/>
            </a:pPr>
            <a:r>
              <a:rPr lang="en" sz="1600">
                <a:solidFill>
                  <a:srgbClr val="000000"/>
                </a:solidFill>
                <a:latin typeface="Calibri"/>
                <a:ea typeface="Calibri"/>
                <a:cs typeface="Calibri"/>
                <a:sym typeface="Calibri"/>
              </a:rPr>
              <a:t>Several revisions to the collection of data for Community Assessment (CA) to increase clarity</a:t>
            </a:r>
            <a:endParaRPr sz="1600">
              <a:solidFill>
                <a:srgbClr val="000000"/>
              </a:solidFill>
              <a:latin typeface="Calibri"/>
              <a:ea typeface="Calibri"/>
              <a:cs typeface="Calibri"/>
              <a:sym typeface="Calibri"/>
            </a:endParaRPr>
          </a:p>
          <a:p>
            <a:pPr indent="-330200" lvl="0" marL="457200" rtl="0" algn="l">
              <a:lnSpc>
                <a:spcPct val="107916"/>
              </a:lnSpc>
              <a:spcBef>
                <a:spcPts val="1000"/>
              </a:spcBef>
              <a:spcAft>
                <a:spcPts val="0"/>
              </a:spcAft>
              <a:buClr>
                <a:srgbClr val="000000"/>
              </a:buClr>
              <a:buSzPts val="1600"/>
              <a:buFont typeface="Noto Sans Symbols"/>
              <a:buChar char="●"/>
            </a:pPr>
            <a:r>
              <a:rPr lang="en" sz="1600">
                <a:solidFill>
                  <a:srgbClr val="000000"/>
                </a:solidFill>
                <a:latin typeface="Calibri"/>
                <a:ea typeface="Calibri"/>
                <a:cs typeface="Calibri"/>
                <a:sym typeface="Calibri"/>
              </a:rPr>
              <a:t>Details the objectives of the CA to include who programs will serve, associated risk factors; how they will serve them in a manner that reflects their needs and diversity while promoting equity, inclusion and accessibility informing ERSEA process to prioritize enrollment for those most in need    </a:t>
            </a:r>
            <a:endParaRPr sz="1600">
              <a:solidFill>
                <a:srgbClr val="000000"/>
              </a:solidFill>
              <a:latin typeface="Calibri"/>
              <a:ea typeface="Calibri"/>
              <a:cs typeface="Calibri"/>
              <a:sym typeface="Calibri"/>
            </a:endParaRPr>
          </a:p>
          <a:p>
            <a:pPr indent="-330200" lvl="0" marL="457200" rtl="0" algn="l">
              <a:lnSpc>
                <a:spcPct val="107916"/>
              </a:lnSpc>
              <a:spcBef>
                <a:spcPts val="1000"/>
              </a:spcBef>
              <a:spcAft>
                <a:spcPts val="0"/>
              </a:spcAft>
              <a:buClr>
                <a:srgbClr val="000000"/>
              </a:buClr>
              <a:buSzPts val="1600"/>
              <a:buFont typeface="Noto Sans Symbols"/>
              <a:buChar char="●"/>
            </a:pPr>
            <a:r>
              <a:rPr lang="en" sz="1600">
                <a:solidFill>
                  <a:srgbClr val="000000"/>
                </a:solidFill>
                <a:latin typeface="Calibri"/>
                <a:ea typeface="Calibri"/>
                <a:cs typeface="Calibri"/>
                <a:sym typeface="Calibri"/>
              </a:rPr>
              <a:t>Proposes programs must identify communications and modalities that best engage with prospective and enrolled families of all abilities. (E.g., texts, automated phone lines)</a:t>
            </a:r>
            <a:endParaRPr sz="1600">
              <a:solidFill>
                <a:srgbClr val="000000"/>
              </a:solidFill>
              <a:latin typeface="Calibri"/>
              <a:ea typeface="Calibri"/>
              <a:cs typeface="Calibri"/>
              <a:sym typeface="Calibri"/>
            </a:endParaRPr>
          </a:p>
          <a:p>
            <a:pPr indent="0" lvl="0" marL="457200" marR="0" rtl="0" algn="l">
              <a:lnSpc>
                <a:spcPct val="107916"/>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l">
              <a:lnSpc>
                <a:spcPct val="107916"/>
              </a:lnSpc>
              <a:spcBef>
                <a:spcPts val="0"/>
              </a:spcBef>
              <a:spcAft>
                <a:spcPts val="0"/>
              </a:spcAft>
              <a:buNone/>
            </a:pPr>
            <a:r>
              <a:rPr b="1" lang="en" sz="1400">
                <a:latin typeface="Arial"/>
                <a:ea typeface="Arial"/>
                <a:cs typeface="Arial"/>
                <a:sym typeface="Arial"/>
              </a:rPr>
              <a:t>Implementation 1 year after publication of F</a:t>
            </a:r>
            <a:r>
              <a:rPr b="1" lang="en" sz="1400">
                <a:latin typeface="Arial"/>
                <a:ea typeface="Arial"/>
                <a:cs typeface="Arial"/>
                <a:sym typeface="Arial"/>
              </a:rPr>
              <a:t>inal</a:t>
            </a:r>
            <a:r>
              <a:rPr b="1" lang="en" sz="1400">
                <a:latin typeface="Arial"/>
                <a:ea typeface="Arial"/>
                <a:cs typeface="Arial"/>
                <a:sym typeface="Arial"/>
              </a:rPr>
              <a:t> Rule </a:t>
            </a:r>
            <a:endParaRPr b="1" sz="14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b="1" lang="en" sz="1100">
                <a:latin typeface="Arial"/>
                <a:ea typeface="Arial"/>
                <a:cs typeface="Arial"/>
                <a:sym typeface="Arial"/>
              </a:rPr>
              <a:t>Effective: </a:t>
            </a:r>
            <a:r>
              <a:rPr b="1" lang="en" sz="1100">
                <a:latin typeface="Arial"/>
                <a:ea typeface="Arial"/>
                <a:cs typeface="Arial"/>
                <a:sym typeface="Arial"/>
              </a:rPr>
              <a:t>1 year after publication of final rule</a:t>
            </a:r>
            <a:endParaRPr/>
          </a:p>
        </p:txBody>
      </p:sp>
      <p:sp>
        <p:nvSpPr>
          <p:cNvPr id="407" name="Google Shape;407;p52"/>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1302.11        NPRM pages 94-103 </a:t>
            </a:r>
            <a:endParaRPr i="1" sz="1300">
              <a:solidFill>
                <a:schemeClr val="dk1"/>
              </a:solidFill>
              <a:latin typeface="Proxima Nova"/>
              <a:ea typeface="Proxima Nova"/>
              <a:cs typeface="Proxima Nova"/>
              <a:sym typeface="Proxima Nov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3"/>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Modernizing Head Start’s Engagement with Families: Community Assessment </a:t>
            </a:r>
            <a:endParaRPr sz="2600"/>
          </a:p>
        </p:txBody>
      </p:sp>
      <p:sp>
        <p:nvSpPr>
          <p:cNvPr id="413" name="Google Shape;413;p53"/>
          <p:cNvSpPr txBox="1"/>
          <p:nvPr>
            <p:ph idx="1" type="body"/>
          </p:nvPr>
        </p:nvSpPr>
        <p:spPr>
          <a:xfrm>
            <a:off x="646300" y="1135025"/>
            <a:ext cx="8122200" cy="3092400"/>
          </a:xfrm>
          <a:prstGeom prst="rect">
            <a:avLst/>
          </a:prstGeom>
        </p:spPr>
        <p:txBody>
          <a:bodyPr anchorCtr="0" anchor="t" bIns="34275" lIns="68575" spcFirstLastPara="1" rIns="68575" wrap="square" tIns="34275">
            <a:noAutofit/>
          </a:bodyPr>
          <a:lstStyle/>
          <a:p>
            <a:pPr indent="0" lvl="0" marL="457200" rtl="0" algn="l">
              <a:lnSpc>
                <a:spcPct val="107916"/>
              </a:lnSpc>
              <a:spcBef>
                <a:spcPts val="0"/>
              </a:spcBef>
              <a:spcAft>
                <a:spcPts val="0"/>
              </a:spcAft>
              <a:buNone/>
            </a:pPr>
            <a:r>
              <a:t/>
            </a:r>
            <a:endParaRPr sz="1200">
              <a:solidFill>
                <a:srgbClr val="000000"/>
              </a:solidFill>
              <a:latin typeface="Calibri"/>
              <a:ea typeface="Calibri"/>
              <a:cs typeface="Calibri"/>
              <a:sym typeface="Calibri"/>
            </a:endParaRPr>
          </a:p>
          <a:p>
            <a:pPr indent="-330200" lvl="0" marL="457200" rtl="0" algn="l">
              <a:lnSpc>
                <a:spcPct val="107916"/>
              </a:lnSpc>
              <a:spcBef>
                <a:spcPts val="0"/>
              </a:spcBef>
              <a:spcAft>
                <a:spcPts val="0"/>
              </a:spcAft>
              <a:buClr>
                <a:srgbClr val="000000"/>
              </a:buClr>
              <a:buSzPts val="1600"/>
              <a:buFont typeface="Noto Sans Symbols"/>
              <a:buChar char="●"/>
            </a:pPr>
            <a:r>
              <a:rPr lang="en" sz="1600">
                <a:solidFill>
                  <a:srgbClr val="000000"/>
                </a:solidFill>
                <a:latin typeface="Calibri"/>
                <a:ea typeface="Calibri"/>
                <a:cs typeface="Calibri"/>
                <a:sym typeface="Calibri"/>
              </a:rPr>
              <a:t>Eliminates requirement to provide “counts of eligible children and expectant mothers and proposes to add “to collect relevant demographic data and other data about eligible children and expectant mothers”, including “Children in Poverty”</a:t>
            </a:r>
            <a:endParaRPr sz="1600">
              <a:solidFill>
                <a:srgbClr val="000000"/>
              </a:solidFill>
              <a:latin typeface="Calibri"/>
              <a:ea typeface="Calibri"/>
              <a:cs typeface="Calibri"/>
              <a:sym typeface="Calibri"/>
            </a:endParaRPr>
          </a:p>
          <a:p>
            <a:pPr indent="-330200" lvl="0" marL="457200" rtl="0" algn="l">
              <a:lnSpc>
                <a:spcPct val="107916"/>
              </a:lnSpc>
              <a:spcBef>
                <a:spcPts val="1000"/>
              </a:spcBef>
              <a:spcAft>
                <a:spcPts val="0"/>
              </a:spcAft>
              <a:buClr>
                <a:srgbClr val="000000"/>
              </a:buClr>
              <a:buSzPts val="1600"/>
              <a:buFont typeface="Noto Sans Symbols"/>
              <a:buChar char="●"/>
            </a:pPr>
            <a:r>
              <a:rPr lang="en" sz="1600">
                <a:solidFill>
                  <a:srgbClr val="000000"/>
                </a:solidFill>
                <a:latin typeface="Calibri"/>
                <a:ea typeface="Calibri"/>
                <a:cs typeface="Calibri"/>
                <a:sym typeface="Calibri"/>
              </a:rPr>
              <a:t>Requires a strategic approach to determine what data to collect prior to conducting the CA</a:t>
            </a:r>
            <a:endParaRPr sz="1600">
              <a:solidFill>
                <a:srgbClr val="000000"/>
              </a:solidFill>
              <a:latin typeface="Calibri"/>
              <a:ea typeface="Calibri"/>
              <a:cs typeface="Calibri"/>
              <a:sym typeface="Calibri"/>
            </a:endParaRPr>
          </a:p>
          <a:p>
            <a:pPr indent="-330200" lvl="0" marL="457200" marR="0" rtl="0" algn="l">
              <a:lnSpc>
                <a:spcPct val="107916"/>
              </a:lnSpc>
              <a:spcBef>
                <a:spcPts val="1000"/>
              </a:spcBef>
              <a:spcAft>
                <a:spcPts val="0"/>
              </a:spcAft>
              <a:buClr>
                <a:srgbClr val="000000"/>
              </a:buClr>
              <a:buSzPts val="1600"/>
              <a:buFont typeface="Noto Sans Symbols"/>
              <a:buChar char="●"/>
            </a:pPr>
            <a:r>
              <a:rPr lang="en" sz="1600">
                <a:solidFill>
                  <a:srgbClr val="000000"/>
                </a:solidFill>
                <a:latin typeface="Calibri"/>
                <a:ea typeface="Calibri"/>
                <a:cs typeface="Calibri"/>
                <a:sym typeface="Calibri"/>
              </a:rPr>
              <a:t>Allows programs to use publicly available data as a proxy to reduce cost and burden of their own data collection Includes requirement to ensure that transportation needs and resources are part of the community wide strategic planning and needs assessment </a:t>
            </a:r>
            <a:endParaRPr sz="1600">
              <a:solidFill>
                <a:srgbClr val="000000"/>
              </a:solidFill>
              <a:latin typeface="Calibri"/>
              <a:ea typeface="Calibri"/>
              <a:cs typeface="Calibri"/>
              <a:sym typeface="Calibri"/>
            </a:endParaRPr>
          </a:p>
          <a:p>
            <a:pPr indent="-330200" lvl="0" marL="457200" marR="0" rtl="0" algn="l">
              <a:lnSpc>
                <a:spcPct val="107916"/>
              </a:lnSpc>
              <a:spcBef>
                <a:spcPts val="1000"/>
              </a:spcBef>
              <a:spcAft>
                <a:spcPts val="0"/>
              </a:spcAft>
              <a:buClr>
                <a:srgbClr val="000000"/>
              </a:buClr>
              <a:buSzPts val="1600"/>
              <a:buFont typeface="Noto Sans Symbols"/>
              <a:buChar char="●"/>
            </a:pPr>
            <a:r>
              <a:rPr lang="en" sz="1600">
                <a:solidFill>
                  <a:srgbClr val="000000"/>
                </a:solidFill>
                <a:latin typeface="Calibri"/>
                <a:ea typeface="Calibri"/>
                <a:cs typeface="Calibri"/>
                <a:sym typeface="Calibri"/>
              </a:rPr>
              <a:t>Adds explicit language to include “transportation” in CA because transportation remains a significant barriers for many of the families most in need and impedes Head Start’s mission. </a:t>
            </a:r>
            <a:endParaRPr sz="1200">
              <a:solidFill>
                <a:srgbClr val="000000"/>
              </a:solidFill>
              <a:latin typeface="Calibri"/>
              <a:ea typeface="Calibri"/>
              <a:cs typeface="Calibri"/>
              <a:sym typeface="Calibri"/>
            </a:endParaRPr>
          </a:p>
          <a:p>
            <a:pPr indent="0" lvl="0" marL="0" rtl="0" algn="l">
              <a:lnSpc>
                <a:spcPct val="107916"/>
              </a:lnSpc>
              <a:spcBef>
                <a:spcPts val="1000"/>
              </a:spcBef>
              <a:spcAft>
                <a:spcPts val="0"/>
              </a:spcAft>
              <a:buNone/>
            </a:pPr>
            <a:r>
              <a:rPr b="1" lang="en" sz="1400">
                <a:latin typeface="Arial"/>
                <a:ea typeface="Arial"/>
                <a:cs typeface="Arial"/>
                <a:sym typeface="Arial"/>
              </a:rPr>
              <a:t>Implementation 1 year after publication of Final Rule </a:t>
            </a:r>
            <a:endParaRPr b="1" sz="14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b="1" lang="en" sz="1100">
                <a:latin typeface="Arial"/>
                <a:ea typeface="Arial"/>
                <a:cs typeface="Arial"/>
                <a:sym typeface="Arial"/>
              </a:rPr>
              <a:t>Effective: 1 year after publication of final rule</a:t>
            </a:r>
            <a:endParaRPr/>
          </a:p>
        </p:txBody>
      </p:sp>
      <p:sp>
        <p:nvSpPr>
          <p:cNvPr id="414" name="Google Shape;414;p53"/>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1302.11        NPRM pages 94-103 </a:t>
            </a:r>
            <a:endParaRPr i="1" sz="1300">
              <a:solidFill>
                <a:schemeClr val="dk1"/>
              </a:solidFill>
              <a:latin typeface="Proxima Nova"/>
              <a:ea typeface="Proxima Nova"/>
              <a:cs typeface="Proxima Nova"/>
              <a:sym typeface="Proxima Nov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4"/>
          <p:cNvSpPr txBox="1"/>
          <p:nvPr>
            <p:ph type="title"/>
          </p:nvPr>
        </p:nvSpPr>
        <p:spPr>
          <a:xfrm>
            <a:off x="563325" y="273850"/>
            <a:ext cx="68565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600"/>
              <a:t>Modernizing Head Start’s Engagement </a:t>
            </a:r>
            <a:endParaRPr sz="2600"/>
          </a:p>
          <a:p>
            <a:pPr indent="0" lvl="0" marL="0" rtl="0" algn="l">
              <a:spcBef>
                <a:spcPts val="0"/>
              </a:spcBef>
              <a:spcAft>
                <a:spcPts val="0"/>
              </a:spcAft>
              <a:buNone/>
            </a:pPr>
            <a:r>
              <a:rPr lang="en" sz="2600"/>
              <a:t>with Families </a:t>
            </a:r>
            <a:endParaRPr/>
          </a:p>
        </p:txBody>
      </p:sp>
      <p:sp>
        <p:nvSpPr>
          <p:cNvPr id="420" name="Google Shape;420;p54"/>
          <p:cNvSpPr txBox="1"/>
          <p:nvPr>
            <p:ph idx="1" type="body"/>
          </p:nvPr>
        </p:nvSpPr>
        <p:spPr>
          <a:xfrm>
            <a:off x="453125" y="1287425"/>
            <a:ext cx="8327700" cy="3092400"/>
          </a:xfrm>
          <a:prstGeom prst="rect">
            <a:avLst/>
          </a:prstGeom>
        </p:spPr>
        <p:txBody>
          <a:bodyPr anchorCtr="0" anchor="t" bIns="34275" lIns="68575" spcFirstLastPara="1" rIns="68575" wrap="square" tIns="34275">
            <a:noAutofit/>
          </a:bodyPr>
          <a:lstStyle/>
          <a:p>
            <a:pPr indent="0" lvl="0" marL="0" rtl="0" algn="l">
              <a:lnSpc>
                <a:spcPct val="107916"/>
              </a:lnSpc>
              <a:spcBef>
                <a:spcPts val="0"/>
              </a:spcBef>
              <a:spcAft>
                <a:spcPts val="0"/>
              </a:spcAft>
              <a:buNone/>
            </a:pPr>
            <a:r>
              <a:rPr b="1" lang="en" sz="1400">
                <a:solidFill>
                  <a:srgbClr val="000000"/>
                </a:solidFill>
              </a:rPr>
              <a:t>Recruitment of Children (1302.13)</a:t>
            </a:r>
            <a:endParaRPr b="1" sz="1400">
              <a:solidFill>
                <a:srgbClr val="000000"/>
              </a:solidFill>
            </a:endParaRPr>
          </a:p>
          <a:p>
            <a:pPr indent="-304800" lvl="0" marL="457200" rtl="0" algn="l">
              <a:lnSpc>
                <a:spcPct val="107916"/>
              </a:lnSpc>
              <a:spcBef>
                <a:spcPts val="800"/>
              </a:spcBef>
              <a:spcAft>
                <a:spcPts val="0"/>
              </a:spcAft>
              <a:buClr>
                <a:srgbClr val="000000"/>
              </a:buClr>
              <a:buSzPts val="1200"/>
              <a:buFont typeface="Proxima Nova"/>
              <a:buChar char="●"/>
            </a:pPr>
            <a:r>
              <a:rPr lang="en" sz="1200">
                <a:solidFill>
                  <a:srgbClr val="000000"/>
                </a:solidFill>
              </a:rPr>
              <a:t>Programs must use modern technologies to encourage and assist families in applying </a:t>
            </a:r>
            <a:r>
              <a:rPr lang="en" sz="1200">
                <a:solidFill>
                  <a:srgbClr val="000000"/>
                </a:solidFill>
              </a:rPr>
              <a:t>for admission, and to streamline the admission and enrollment process</a:t>
            </a:r>
            <a:r>
              <a:rPr lang="en" sz="1200">
                <a:solidFill>
                  <a:srgbClr val="000000"/>
                </a:solidFill>
              </a:rPr>
              <a:t>, while ensuring families without access have equitable access to the program.</a:t>
            </a:r>
            <a:endParaRPr sz="1200">
              <a:solidFill>
                <a:srgbClr val="000000"/>
              </a:solidFill>
            </a:endParaRPr>
          </a:p>
          <a:p>
            <a:pPr indent="0" lvl="0" marL="0" rtl="0" algn="l">
              <a:lnSpc>
                <a:spcPct val="107916"/>
              </a:lnSpc>
              <a:spcBef>
                <a:spcPts val="800"/>
              </a:spcBef>
              <a:spcAft>
                <a:spcPts val="0"/>
              </a:spcAft>
              <a:buNone/>
            </a:pPr>
            <a:r>
              <a:rPr b="1" lang="en" sz="1400">
                <a:solidFill>
                  <a:srgbClr val="000000"/>
                </a:solidFill>
              </a:rPr>
              <a:t>Enrollment (1302.15)</a:t>
            </a:r>
            <a:endParaRPr b="1" sz="1400">
              <a:solidFill>
                <a:srgbClr val="000000"/>
              </a:solidFill>
            </a:endParaRPr>
          </a:p>
          <a:p>
            <a:pPr indent="-304800" lvl="0" marL="457200" rtl="0" algn="l">
              <a:lnSpc>
                <a:spcPct val="107916"/>
              </a:lnSpc>
              <a:spcBef>
                <a:spcPts val="800"/>
              </a:spcBef>
              <a:spcAft>
                <a:spcPts val="0"/>
              </a:spcAft>
              <a:buClr>
                <a:srgbClr val="000000"/>
              </a:buClr>
              <a:buSzPts val="1200"/>
              <a:buFont typeface="Proxima Nova"/>
              <a:buChar char="●"/>
            </a:pPr>
            <a:r>
              <a:rPr lang="en" sz="1200">
                <a:solidFill>
                  <a:srgbClr val="000000"/>
                </a:solidFill>
              </a:rPr>
              <a:t>Requires a user-friendly enrollment process and programs </a:t>
            </a:r>
            <a:r>
              <a:rPr lang="en" sz="1200">
                <a:solidFill>
                  <a:schemeClr val="accent3"/>
                </a:solidFill>
              </a:rPr>
              <a:t>must regularly examine their enrollment processes</a:t>
            </a:r>
            <a:r>
              <a:rPr lang="en" sz="1200">
                <a:solidFill>
                  <a:srgbClr val="000000"/>
                </a:solidFill>
              </a:rPr>
              <a:t> and implement any identified improvements to streamline the enrollment experience for families </a:t>
            </a:r>
            <a:endParaRPr sz="1200">
              <a:solidFill>
                <a:srgbClr val="000000"/>
              </a:solidFill>
            </a:endParaRPr>
          </a:p>
          <a:p>
            <a:pPr indent="0" lvl="0" marL="0" rtl="0" algn="l">
              <a:lnSpc>
                <a:spcPct val="107916"/>
              </a:lnSpc>
              <a:spcBef>
                <a:spcPts val="800"/>
              </a:spcBef>
              <a:spcAft>
                <a:spcPts val="0"/>
              </a:spcAft>
              <a:buNone/>
            </a:pPr>
            <a:r>
              <a:rPr b="1" lang="en" sz="1400">
                <a:solidFill>
                  <a:srgbClr val="000000"/>
                </a:solidFill>
              </a:rPr>
              <a:t>Parent and Family Engagement in Education and Child Development </a:t>
            </a:r>
            <a:r>
              <a:rPr b="1" lang="en" sz="1400">
                <a:solidFill>
                  <a:srgbClr val="000000"/>
                </a:solidFill>
              </a:rPr>
              <a:t>Services</a:t>
            </a:r>
            <a:r>
              <a:rPr b="1" lang="en" sz="1400">
                <a:solidFill>
                  <a:srgbClr val="000000"/>
                </a:solidFill>
              </a:rPr>
              <a:t>  (1302.34)</a:t>
            </a:r>
            <a:endParaRPr b="1" sz="1400">
              <a:solidFill>
                <a:srgbClr val="000000"/>
              </a:solidFill>
            </a:endParaRPr>
          </a:p>
          <a:p>
            <a:pPr indent="-304800" lvl="0" marL="457200" rtl="0" algn="l">
              <a:lnSpc>
                <a:spcPct val="107916"/>
              </a:lnSpc>
              <a:spcBef>
                <a:spcPts val="800"/>
              </a:spcBef>
              <a:spcAft>
                <a:spcPts val="0"/>
              </a:spcAft>
              <a:buClr>
                <a:srgbClr val="000000"/>
              </a:buClr>
              <a:buSzPts val="1200"/>
              <a:buFont typeface="Proxima Nova"/>
              <a:buChar char="●"/>
            </a:pPr>
            <a:r>
              <a:rPr lang="en" sz="1200">
                <a:solidFill>
                  <a:srgbClr val="000000"/>
                </a:solidFill>
              </a:rPr>
              <a:t>Communication methods and modalities should be the best for engaging families of all abilities, including currently enrolled families as well as prospective families </a:t>
            </a:r>
            <a:endParaRPr sz="1200">
              <a:solidFill>
                <a:srgbClr val="000000"/>
              </a:solidFill>
            </a:endParaRPr>
          </a:p>
          <a:p>
            <a:pPr indent="0" lvl="0" marL="0" rtl="0" algn="l">
              <a:lnSpc>
                <a:spcPct val="107916"/>
              </a:lnSpc>
              <a:spcBef>
                <a:spcPts val="800"/>
              </a:spcBef>
              <a:spcAft>
                <a:spcPts val="0"/>
              </a:spcAft>
              <a:buNone/>
            </a:pPr>
            <a:r>
              <a:rPr b="1" lang="en" sz="1400">
                <a:solidFill>
                  <a:srgbClr val="000000"/>
                </a:solidFill>
              </a:rPr>
              <a:t>Family Engagement (1302.50)</a:t>
            </a:r>
            <a:endParaRPr b="1" sz="1400">
              <a:solidFill>
                <a:srgbClr val="000000"/>
              </a:solidFill>
            </a:endParaRPr>
          </a:p>
          <a:p>
            <a:pPr indent="-304800" lvl="0" marL="457200" rtl="0" algn="l">
              <a:lnSpc>
                <a:spcPct val="107916"/>
              </a:lnSpc>
              <a:spcBef>
                <a:spcPts val="800"/>
              </a:spcBef>
              <a:spcAft>
                <a:spcPts val="0"/>
              </a:spcAft>
              <a:buClr>
                <a:srgbClr val="000000"/>
              </a:buClr>
              <a:buSzPts val="1200"/>
              <a:buFont typeface="Calibri"/>
              <a:buChar char="●"/>
            </a:pPr>
            <a:r>
              <a:rPr lang="en" sz="1200">
                <a:solidFill>
                  <a:srgbClr val="000000"/>
                </a:solidFill>
              </a:rPr>
              <a:t>Must communicate with families in a format that is most accessible - what families prefer, and what's necessary to address the needs of family members who have limited English proficiency or who are individuals with disabilities. </a:t>
            </a:r>
            <a:r>
              <a:rPr b="1" lang="en" sz="1200">
                <a:solidFill>
                  <a:srgbClr val="000000"/>
                </a:solidFill>
              </a:rPr>
              <a:t>  </a:t>
            </a:r>
            <a:endParaRPr b="1" sz="1200">
              <a:solidFill>
                <a:srgbClr val="000000"/>
              </a:solidFill>
            </a:endParaRPr>
          </a:p>
          <a:p>
            <a:pPr indent="0" lvl="0" marL="0" rtl="0" algn="l">
              <a:spcBef>
                <a:spcPts val="800"/>
              </a:spcBef>
              <a:spcAft>
                <a:spcPts val="0"/>
              </a:spcAft>
              <a:buNone/>
            </a:pPr>
            <a:r>
              <a:rPr lang="en"/>
              <a:t>   </a:t>
            </a:r>
            <a:r>
              <a:rPr lang="en" sz="1200"/>
              <a:t>NPRM pages 93-95</a:t>
            </a:r>
            <a:r>
              <a:rPr lang="en"/>
              <a:t>           </a:t>
            </a:r>
            <a:endParaRPr/>
          </a:p>
        </p:txBody>
      </p:sp>
      <p:pic>
        <p:nvPicPr>
          <p:cNvPr id="421" name="Google Shape;421;p54"/>
          <p:cNvPicPr preferRelativeResize="0"/>
          <p:nvPr/>
        </p:nvPicPr>
        <p:blipFill>
          <a:blip r:embed="rId3">
            <a:alphaModFix/>
          </a:blip>
          <a:stretch>
            <a:fillRect/>
          </a:stretch>
        </p:blipFill>
        <p:spPr>
          <a:xfrm>
            <a:off x="6381525" y="764074"/>
            <a:ext cx="368476" cy="459809"/>
          </a:xfrm>
          <a:prstGeom prst="rect">
            <a:avLst/>
          </a:prstGeom>
          <a:noFill/>
          <a:ln>
            <a:noFill/>
          </a:ln>
        </p:spPr>
      </p:pic>
      <p:pic>
        <p:nvPicPr>
          <p:cNvPr id="422" name="Google Shape;422;p54"/>
          <p:cNvPicPr preferRelativeResize="0"/>
          <p:nvPr/>
        </p:nvPicPr>
        <p:blipFill>
          <a:blip r:embed="rId4">
            <a:alphaModFix/>
          </a:blip>
          <a:stretch>
            <a:fillRect/>
          </a:stretch>
        </p:blipFill>
        <p:spPr>
          <a:xfrm>
            <a:off x="5929538" y="796012"/>
            <a:ext cx="368475" cy="39593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5"/>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Housing Costs </a:t>
            </a:r>
            <a:endParaRPr sz="2600"/>
          </a:p>
        </p:txBody>
      </p:sp>
      <p:sp>
        <p:nvSpPr>
          <p:cNvPr id="428" name="Google Shape;428;p55"/>
          <p:cNvSpPr txBox="1"/>
          <p:nvPr>
            <p:ph idx="1" type="body"/>
          </p:nvPr>
        </p:nvSpPr>
        <p:spPr>
          <a:xfrm>
            <a:off x="646300" y="1211225"/>
            <a:ext cx="7871400" cy="33366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None/>
            </a:pPr>
            <a:r>
              <a:rPr b="1" lang="en" sz="1600"/>
              <a:t>Adjustment for Housing Costs for Eligibility Determination </a:t>
            </a:r>
            <a:endParaRPr sz="1600"/>
          </a:p>
          <a:p>
            <a:pPr indent="-330200" lvl="0" marL="457200" rtl="0" algn="l">
              <a:lnSpc>
                <a:spcPct val="107916"/>
              </a:lnSpc>
              <a:spcBef>
                <a:spcPts val="1200"/>
              </a:spcBef>
              <a:spcAft>
                <a:spcPts val="0"/>
              </a:spcAft>
              <a:buClr>
                <a:srgbClr val="000000"/>
              </a:buClr>
              <a:buSzPts val="1600"/>
              <a:buFont typeface="Proxima Nova"/>
              <a:buChar char="●"/>
            </a:pPr>
            <a:r>
              <a:rPr lang="en" sz="1600">
                <a:solidFill>
                  <a:srgbClr val="000000"/>
                </a:solidFill>
              </a:rPr>
              <a:t>Allows programs to make adjustment to a family’s gross income calculation for the purpose of determining eligibility in order to account for excessive housing expenses</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Program should determine if a family spends more than 30% of their total gross on housing costs when determining eligibility and if applicable programs may reduce the gross income by the amount spent in housing costs above the 30% threshold</a:t>
            </a:r>
            <a:endParaRPr sz="1600">
              <a:solidFill>
                <a:srgbClr val="000000"/>
              </a:solidFill>
            </a:endParaRPr>
          </a:p>
          <a:p>
            <a:pPr indent="-330200" lvl="0" marL="457200" rtl="0" algn="l">
              <a:lnSpc>
                <a:spcPct val="107916"/>
              </a:lnSpc>
              <a:spcBef>
                <a:spcPts val="0"/>
              </a:spcBef>
              <a:spcAft>
                <a:spcPts val="0"/>
              </a:spcAft>
              <a:buClr>
                <a:srgbClr val="000000"/>
              </a:buClr>
              <a:buSzPts val="1600"/>
              <a:buFont typeface="Proxima Nova"/>
              <a:buChar char="●"/>
            </a:pPr>
            <a:r>
              <a:rPr lang="en" sz="1600">
                <a:solidFill>
                  <a:srgbClr val="000000"/>
                </a:solidFill>
              </a:rPr>
              <a:t>Housing costs include rent, mortgage payments, homeowner’s or renter’s insurance, utilities, interest and taxes on the home. Utilities include water, electricity, gas, sewer and trash.</a:t>
            </a:r>
            <a:endParaRPr sz="1600">
              <a:solidFill>
                <a:srgbClr val="000000"/>
              </a:solidFill>
            </a:endParaRPr>
          </a:p>
          <a:p>
            <a:pPr indent="0" lvl="0" marL="0" rtl="0" algn="l">
              <a:lnSpc>
                <a:spcPct val="107916"/>
              </a:lnSpc>
              <a:spcBef>
                <a:spcPts val="0"/>
              </a:spcBef>
              <a:spcAft>
                <a:spcPts val="0"/>
              </a:spcAft>
              <a:buNone/>
            </a:pPr>
            <a:r>
              <a:t/>
            </a:r>
            <a:endParaRPr sz="1600">
              <a:solidFill>
                <a:srgbClr val="000000"/>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3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 sz="1300">
                <a:latin typeface="Arial"/>
                <a:ea typeface="Arial"/>
                <a:cs typeface="Arial"/>
                <a:sym typeface="Arial"/>
              </a:rPr>
              <a:t>Relevant HSPPS Section 1302.12    NPRM pages 105-105</a:t>
            </a:r>
            <a:endParaRPr sz="1300">
              <a:latin typeface="Arial"/>
              <a:ea typeface="Arial"/>
              <a:cs typeface="Arial"/>
              <a:sym typeface="Arial"/>
            </a:endParaRPr>
          </a:p>
        </p:txBody>
      </p:sp>
      <p:sp>
        <p:nvSpPr>
          <p:cNvPr id="429" name="Google Shape;429;p55"/>
          <p:cNvSpPr txBox="1"/>
          <p:nvPr/>
        </p:nvSpPr>
        <p:spPr>
          <a:xfrm>
            <a:off x="378700" y="4547825"/>
            <a:ext cx="6331500" cy="3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 HSPPS 1302.12      NPRM pages 101-105</a:t>
            </a:r>
            <a:endParaRPr i="1" sz="1300">
              <a:solidFill>
                <a:schemeClr val="dk1"/>
              </a:solidFill>
              <a:latin typeface="Proxima Nova"/>
              <a:ea typeface="Proxima Nova"/>
              <a:cs typeface="Proxima Nova"/>
              <a:sym typeface="Proxima Nova"/>
            </a:endParaRPr>
          </a:p>
        </p:txBody>
      </p:sp>
      <p:pic>
        <p:nvPicPr>
          <p:cNvPr id="430" name="Google Shape;430;p55"/>
          <p:cNvPicPr preferRelativeResize="0"/>
          <p:nvPr/>
        </p:nvPicPr>
        <p:blipFill>
          <a:blip r:embed="rId3">
            <a:alphaModFix/>
          </a:blip>
          <a:stretch>
            <a:fillRect/>
          </a:stretch>
        </p:blipFill>
        <p:spPr>
          <a:xfrm>
            <a:off x="6265725" y="273849"/>
            <a:ext cx="368476" cy="459809"/>
          </a:xfrm>
          <a:prstGeom prst="rect">
            <a:avLst/>
          </a:prstGeom>
          <a:noFill/>
          <a:ln>
            <a:noFill/>
          </a:ln>
        </p:spPr>
      </p:pic>
      <p:pic>
        <p:nvPicPr>
          <p:cNvPr id="431" name="Google Shape;431;p55"/>
          <p:cNvPicPr preferRelativeResize="0"/>
          <p:nvPr/>
        </p:nvPicPr>
        <p:blipFill>
          <a:blip r:embed="rId4">
            <a:alphaModFix/>
          </a:blip>
          <a:stretch>
            <a:fillRect/>
          </a:stretch>
        </p:blipFill>
        <p:spPr>
          <a:xfrm>
            <a:off x="5660138" y="337712"/>
            <a:ext cx="368475" cy="39593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6"/>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Migrant and Seasonal Eligibility</a:t>
            </a:r>
            <a:endParaRPr sz="2600"/>
          </a:p>
          <a:p>
            <a:pPr indent="0" lvl="0" marL="0" rtl="0" algn="ctr">
              <a:spcBef>
                <a:spcPts val="0"/>
              </a:spcBef>
              <a:spcAft>
                <a:spcPts val="0"/>
              </a:spcAft>
              <a:buNone/>
            </a:pPr>
            <a:r>
              <a:t/>
            </a:r>
            <a:endParaRPr sz="1500">
              <a:solidFill>
                <a:srgbClr val="D94E53"/>
              </a:solidFill>
              <a:latin typeface="Arial"/>
              <a:ea typeface="Arial"/>
              <a:cs typeface="Arial"/>
              <a:sym typeface="Arial"/>
            </a:endParaRPr>
          </a:p>
        </p:txBody>
      </p:sp>
      <p:sp>
        <p:nvSpPr>
          <p:cNvPr id="437" name="Google Shape;437;p56"/>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lnSpc>
                <a:spcPct val="115000"/>
              </a:lnSpc>
              <a:spcBef>
                <a:spcPts val="1200"/>
              </a:spcBef>
              <a:spcAft>
                <a:spcPts val="0"/>
              </a:spcAft>
              <a:buSzPts val="1600"/>
              <a:buChar char="●"/>
            </a:pPr>
            <a:r>
              <a:rPr lang="en" sz="1600"/>
              <a:t>Changes requirement that a family’s income must come primarily from agricultural  work to </a:t>
            </a:r>
            <a:r>
              <a:rPr b="1" i="1" lang="en" sz="1600">
                <a:solidFill>
                  <a:schemeClr val="accent3"/>
                </a:solidFill>
              </a:rPr>
              <a:t>“one family member is primarily engaged in agricultural employment”</a:t>
            </a:r>
            <a:endParaRPr sz="1600">
              <a:solidFill>
                <a:schemeClr val="accent3"/>
              </a:solidFill>
            </a:endParaRPr>
          </a:p>
          <a:p>
            <a:pPr indent="-330200" lvl="0" marL="457200" rtl="0" algn="l">
              <a:lnSpc>
                <a:spcPct val="115000"/>
              </a:lnSpc>
              <a:spcBef>
                <a:spcPts val="1200"/>
              </a:spcBef>
              <a:spcAft>
                <a:spcPts val="0"/>
              </a:spcAft>
              <a:buSzPts val="1600"/>
              <a:buChar char="●"/>
            </a:pPr>
            <a:r>
              <a:rPr lang="en" sz="1600"/>
              <a:t>Migrant and Seasonal programs no longer required to verify infant and toddler eligibility after two years, instead aligning the determination after three years to the traditional EHS requirement</a:t>
            </a:r>
            <a:endParaRPr sz="1600"/>
          </a:p>
          <a:p>
            <a:pPr indent="0" lvl="0" marL="0" rtl="0" algn="l">
              <a:spcBef>
                <a:spcPts val="1000"/>
              </a:spcBef>
              <a:spcAft>
                <a:spcPts val="0"/>
              </a:spcAft>
              <a:buNone/>
            </a:pPr>
            <a:r>
              <a:t/>
            </a:r>
            <a:endParaRPr sz="2500"/>
          </a:p>
        </p:txBody>
      </p:sp>
      <p:sp>
        <p:nvSpPr>
          <p:cNvPr id="438" name="Google Shape;438;p56"/>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1302.12     NPRM pages 105-106 </a:t>
            </a:r>
            <a:endParaRPr i="1" sz="1300">
              <a:solidFill>
                <a:schemeClr val="dk1"/>
              </a:solidFill>
              <a:latin typeface="Proxima Nova"/>
              <a:ea typeface="Proxima Nova"/>
              <a:cs typeface="Proxima Nova"/>
              <a:sym typeface="Proxima Nova"/>
            </a:endParaRPr>
          </a:p>
        </p:txBody>
      </p:sp>
      <p:pic>
        <p:nvPicPr>
          <p:cNvPr id="439" name="Google Shape;439;p56"/>
          <p:cNvPicPr preferRelativeResize="0"/>
          <p:nvPr/>
        </p:nvPicPr>
        <p:blipFill>
          <a:blip r:embed="rId3">
            <a:alphaModFix/>
          </a:blip>
          <a:stretch>
            <a:fillRect/>
          </a:stretch>
        </p:blipFill>
        <p:spPr>
          <a:xfrm>
            <a:off x="6221238" y="273862"/>
            <a:ext cx="368475" cy="39593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7"/>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Barriers to Transportation &amp; </a:t>
            </a:r>
            <a:endParaRPr sz="2600"/>
          </a:p>
          <a:p>
            <a:pPr indent="0" lvl="0" marL="0" marR="0" rtl="0" algn="l">
              <a:lnSpc>
                <a:spcPct val="90000"/>
              </a:lnSpc>
              <a:spcBef>
                <a:spcPts val="0"/>
              </a:spcBef>
              <a:spcAft>
                <a:spcPts val="0"/>
              </a:spcAft>
              <a:buNone/>
            </a:pPr>
            <a:r>
              <a:rPr lang="en" sz="2600"/>
              <a:t>Other Barriers to Enrollment and Attendance </a:t>
            </a:r>
            <a:endParaRPr/>
          </a:p>
        </p:txBody>
      </p:sp>
      <p:sp>
        <p:nvSpPr>
          <p:cNvPr id="445" name="Google Shape;445;p57"/>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Requires programs to consider barriers to enrollment and attendance</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Use data from the selection process to understand why children selected for the program do not enroll or attend. </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Requires programs to examine barriers to regular attendance </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Requires programs to, if possible, to provide or facilitate transportation if needed</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1200"/>
              </a:spcBef>
              <a:spcAft>
                <a:spcPts val="0"/>
              </a:spcAft>
              <a:buNone/>
            </a:pPr>
            <a:r>
              <a:rPr b="1" lang="en" sz="1400"/>
              <a:t>E</a:t>
            </a:r>
            <a:r>
              <a:rPr b="1" lang="en" sz="1400"/>
              <a:t>ffective: 1 year after publication of final rule </a:t>
            </a:r>
            <a:endParaRPr b="1" sz="1400"/>
          </a:p>
        </p:txBody>
      </p:sp>
      <p:sp>
        <p:nvSpPr>
          <p:cNvPr id="446" name="Google Shape;446;p57"/>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a:t>
            </a:r>
            <a:r>
              <a:rPr i="1" lang="en" sz="1300">
                <a:solidFill>
                  <a:schemeClr val="dk1"/>
                </a:solidFill>
                <a:latin typeface="Proxima Nova"/>
                <a:ea typeface="Proxima Nova"/>
                <a:cs typeface="Proxima Nova"/>
                <a:sym typeface="Proxima Nova"/>
              </a:rPr>
              <a:t>Section</a:t>
            </a:r>
            <a:r>
              <a:rPr i="1" lang="en" sz="1300">
                <a:solidFill>
                  <a:schemeClr val="dk1"/>
                </a:solidFill>
                <a:latin typeface="Proxima Nova"/>
                <a:ea typeface="Proxima Nova"/>
                <a:cs typeface="Proxima Nova"/>
                <a:sym typeface="Proxima Nova"/>
              </a:rPr>
              <a:t>(s):</a:t>
            </a:r>
            <a:r>
              <a:rPr i="1" lang="en" sz="1300">
                <a:solidFill>
                  <a:schemeClr val="dk1"/>
                </a:solidFill>
                <a:latin typeface="Proxima Nova"/>
                <a:ea typeface="Proxima Nova"/>
                <a:cs typeface="Proxima Nova"/>
                <a:sym typeface="Proxima Nova"/>
              </a:rPr>
              <a:t>  1302.14, 1302.16       NPRM pages 107-109   </a:t>
            </a:r>
            <a:endParaRPr i="1" sz="1300">
              <a:solidFill>
                <a:schemeClr val="dk1"/>
              </a:solidFill>
              <a:latin typeface="Proxima Nova"/>
              <a:ea typeface="Proxima Nova"/>
              <a:cs typeface="Proxima Nova"/>
              <a:sym typeface="Proxima Nova"/>
            </a:endParaRPr>
          </a:p>
        </p:txBody>
      </p:sp>
      <p:pic>
        <p:nvPicPr>
          <p:cNvPr id="447" name="Google Shape;447;p57"/>
          <p:cNvPicPr preferRelativeResize="0"/>
          <p:nvPr/>
        </p:nvPicPr>
        <p:blipFill>
          <a:blip r:embed="rId3">
            <a:alphaModFix/>
          </a:blip>
          <a:stretch>
            <a:fillRect/>
          </a:stretch>
        </p:blipFill>
        <p:spPr>
          <a:xfrm>
            <a:off x="5843725" y="262275"/>
            <a:ext cx="474450" cy="474450"/>
          </a:xfrm>
          <a:prstGeom prst="rect">
            <a:avLst/>
          </a:prstGeom>
          <a:noFill/>
          <a:ln>
            <a:noFill/>
          </a:ln>
        </p:spPr>
      </p:pic>
      <p:pic>
        <p:nvPicPr>
          <p:cNvPr id="448" name="Google Shape;448;p57"/>
          <p:cNvPicPr preferRelativeResize="0"/>
          <p:nvPr/>
        </p:nvPicPr>
        <p:blipFill>
          <a:blip r:embed="rId4">
            <a:alphaModFix/>
          </a:blip>
          <a:stretch>
            <a:fillRect/>
          </a:stretch>
        </p:blipFill>
        <p:spPr>
          <a:xfrm>
            <a:off x="6318175" y="269599"/>
            <a:ext cx="368476" cy="4598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600"/>
              <a:t>NHSA’s Plan of Action  </a:t>
            </a:r>
            <a:endParaRPr sz="2600"/>
          </a:p>
        </p:txBody>
      </p:sp>
      <p:sp>
        <p:nvSpPr>
          <p:cNvPr id="171" name="Google Shape;171;p22"/>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lnSpc>
                <a:spcPct val="100000"/>
              </a:lnSpc>
              <a:spcBef>
                <a:spcPts val="800"/>
              </a:spcBef>
              <a:spcAft>
                <a:spcPts val="0"/>
              </a:spcAft>
              <a:buSzPts val="1600"/>
              <a:buChar char="•"/>
            </a:pPr>
            <a:r>
              <a:rPr b="1" lang="en" sz="1600"/>
              <a:t>TODAY: </a:t>
            </a:r>
            <a:r>
              <a:rPr lang="en" sz="1600"/>
              <a:t>Familiarize the Head Start community with the proposed </a:t>
            </a:r>
            <a:r>
              <a:rPr lang="en" sz="1600"/>
              <a:t>changes starting with today’s webinar</a:t>
            </a:r>
            <a:endParaRPr sz="1600"/>
          </a:p>
          <a:p>
            <a:pPr indent="-330200" lvl="0" marL="457200" rtl="0" algn="l">
              <a:lnSpc>
                <a:spcPct val="100000"/>
              </a:lnSpc>
              <a:spcBef>
                <a:spcPts val="1000"/>
              </a:spcBef>
              <a:spcAft>
                <a:spcPts val="0"/>
              </a:spcAft>
              <a:buSzPts val="1600"/>
              <a:buChar char="•"/>
            </a:pPr>
            <a:r>
              <a:rPr lang="en" sz="1600"/>
              <a:t>Followed by two webinars </a:t>
            </a:r>
            <a:r>
              <a:rPr lang="en" sz="1600"/>
              <a:t>to take a deeper dive into the proposed changes </a:t>
            </a:r>
            <a:endParaRPr sz="1600"/>
          </a:p>
          <a:p>
            <a:pPr indent="-330200" lvl="0" marL="457200" rtl="0" algn="l">
              <a:lnSpc>
                <a:spcPct val="100000"/>
              </a:lnSpc>
              <a:spcBef>
                <a:spcPts val="1000"/>
              </a:spcBef>
              <a:spcAft>
                <a:spcPts val="0"/>
              </a:spcAft>
              <a:buSzPts val="1600"/>
              <a:buChar char="•"/>
            </a:pPr>
            <a:r>
              <a:rPr lang="en" sz="1600"/>
              <a:t>Seek feedback via surveys, work groups, </a:t>
            </a:r>
            <a:r>
              <a:rPr lang="en" sz="1600" u="sng">
                <a:solidFill>
                  <a:schemeClr val="hlink"/>
                </a:solidFill>
                <a:hlinkClick r:id="rId3"/>
              </a:rPr>
              <a:t>direct comments</a:t>
            </a:r>
            <a:r>
              <a:rPr lang="en" sz="1600"/>
              <a:t> </a:t>
            </a:r>
            <a:endParaRPr sz="1600"/>
          </a:p>
          <a:p>
            <a:pPr indent="-330200" lvl="0" marL="457200" rtl="0" algn="l">
              <a:lnSpc>
                <a:spcPct val="100000"/>
              </a:lnSpc>
              <a:spcBef>
                <a:spcPts val="1000"/>
              </a:spcBef>
              <a:spcAft>
                <a:spcPts val="0"/>
              </a:spcAft>
              <a:buSzPts val="1600"/>
              <a:buChar char="•"/>
            </a:pPr>
            <a:r>
              <a:rPr lang="en" sz="1600"/>
              <a:t>Aggregate feedback and share with you where the community has </a:t>
            </a:r>
            <a:r>
              <a:rPr lang="en" sz="1600"/>
              <a:t>consensus</a:t>
            </a:r>
            <a:r>
              <a:rPr lang="en" sz="1600"/>
              <a:t> and where the field has </a:t>
            </a:r>
            <a:r>
              <a:rPr lang="en" sz="1600"/>
              <a:t>differing </a:t>
            </a:r>
            <a:r>
              <a:rPr lang="en" sz="1600"/>
              <a:t>opinions </a:t>
            </a:r>
            <a:endParaRPr sz="1600"/>
          </a:p>
          <a:p>
            <a:pPr indent="-330200" lvl="0" marL="457200" rtl="0" algn="l">
              <a:lnSpc>
                <a:spcPct val="100000"/>
              </a:lnSpc>
              <a:spcBef>
                <a:spcPts val="1000"/>
              </a:spcBef>
              <a:spcAft>
                <a:spcPts val="0"/>
              </a:spcAft>
              <a:buSzPts val="1600"/>
              <a:buChar char="•"/>
            </a:pPr>
            <a:r>
              <a:rPr lang="en" sz="1600"/>
              <a:t>Smaller workgroup with external experts + Head Start leaders to discuss feedback and ideas</a:t>
            </a:r>
            <a:endParaRPr sz="1600"/>
          </a:p>
          <a:p>
            <a:pPr indent="-330200" lvl="0" marL="457200" rtl="0" algn="l">
              <a:lnSpc>
                <a:spcPct val="100000"/>
              </a:lnSpc>
              <a:spcBef>
                <a:spcPts val="1000"/>
              </a:spcBef>
              <a:spcAft>
                <a:spcPts val="1000"/>
              </a:spcAft>
              <a:buSzPts val="1600"/>
              <a:buChar char="•"/>
            </a:pPr>
            <a:r>
              <a:rPr lang="en" sz="1600"/>
              <a:t>Finalize comments, obtain sign-on’s and submit to OHS by January 19, 2024 </a:t>
            </a:r>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8"/>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Serving Children with Disabilities</a:t>
            </a:r>
            <a:endParaRPr sz="2600"/>
          </a:p>
          <a:p>
            <a:pPr indent="0" lvl="0" marL="0" rtl="0" algn="l">
              <a:spcBef>
                <a:spcPts val="0"/>
              </a:spcBef>
              <a:spcAft>
                <a:spcPts val="0"/>
              </a:spcAft>
              <a:buNone/>
            </a:pPr>
            <a:r>
              <a:t/>
            </a:r>
            <a:endParaRPr sz="1100">
              <a:solidFill>
                <a:schemeClr val="dk1"/>
              </a:solidFill>
              <a:latin typeface="Arial"/>
              <a:ea typeface="Arial"/>
              <a:cs typeface="Arial"/>
              <a:sym typeface="Arial"/>
            </a:endParaRPr>
          </a:p>
        </p:txBody>
      </p:sp>
      <p:sp>
        <p:nvSpPr>
          <p:cNvPr id="454" name="Google Shape;454;p58"/>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lnSpc>
                <a:spcPct val="115000"/>
              </a:lnSpc>
              <a:spcBef>
                <a:spcPts val="1200"/>
              </a:spcBef>
              <a:spcAft>
                <a:spcPts val="0"/>
              </a:spcAft>
              <a:buSzPts val="1600"/>
              <a:buChar char="●"/>
            </a:pPr>
            <a:r>
              <a:rPr lang="en" sz="1600"/>
              <a:t>Revises language regarding meeting 10% enrollment of children with disabilities to say “10% of actual enrollment” instead of “10% of funded enrollment”</a:t>
            </a:r>
            <a:endParaRPr sz="1600"/>
          </a:p>
          <a:p>
            <a:pPr indent="-330200" lvl="0" marL="457200" rtl="0" algn="l">
              <a:lnSpc>
                <a:spcPct val="115000"/>
              </a:lnSpc>
              <a:spcBef>
                <a:spcPts val="1200"/>
              </a:spcBef>
              <a:spcAft>
                <a:spcPts val="1000"/>
              </a:spcAft>
              <a:buSzPts val="1600"/>
              <a:buChar char="●"/>
            </a:pPr>
            <a:r>
              <a:rPr lang="en" sz="1600"/>
              <a:t>10% of actual enrollment intended as a floor and OHS encourages programs to serve as many children as possible with disabilities </a:t>
            </a:r>
            <a:endParaRPr/>
          </a:p>
        </p:txBody>
      </p:sp>
      <p:sp>
        <p:nvSpPr>
          <p:cNvPr id="455" name="Google Shape;455;p58"/>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1302.14      NPRM pages 110-111 </a:t>
            </a:r>
            <a:endParaRPr i="1" sz="1300">
              <a:solidFill>
                <a:schemeClr val="dk1"/>
              </a:solidFill>
              <a:latin typeface="Proxima Nova"/>
              <a:ea typeface="Proxima Nova"/>
              <a:cs typeface="Proxima Nova"/>
              <a:sym typeface="Proxima Nova"/>
            </a:endParaRPr>
          </a:p>
        </p:txBody>
      </p:sp>
      <p:pic>
        <p:nvPicPr>
          <p:cNvPr id="456" name="Google Shape;456;p58"/>
          <p:cNvPicPr preferRelativeResize="0"/>
          <p:nvPr/>
        </p:nvPicPr>
        <p:blipFill>
          <a:blip r:embed="rId3">
            <a:alphaModFix/>
          </a:blip>
          <a:stretch>
            <a:fillRect/>
          </a:stretch>
        </p:blipFill>
        <p:spPr>
          <a:xfrm>
            <a:off x="6242575" y="273862"/>
            <a:ext cx="368475" cy="39593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EHS Ratios and HS/EHS Duration</a:t>
            </a:r>
            <a:endParaRPr sz="2600"/>
          </a:p>
        </p:txBody>
      </p:sp>
      <p:sp>
        <p:nvSpPr>
          <p:cNvPr id="462" name="Google Shape;462;p59"/>
          <p:cNvSpPr txBox="1"/>
          <p:nvPr>
            <p:ph idx="1" type="body"/>
          </p:nvPr>
        </p:nvSpPr>
        <p:spPr>
          <a:xfrm>
            <a:off x="646300" y="1439825"/>
            <a:ext cx="7871400" cy="3092400"/>
          </a:xfrm>
          <a:prstGeom prst="rect">
            <a:avLst/>
          </a:prstGeom>
        </p:spPr>
        <p:txBody>
          <a:bodyPr anchorCtr="0" anchor="t" bIns="34275" lIns="68575" spcFirstLastPara="1" rIns="68575" wrap="square" tIns="34275">
            <a:noAutofit/>
          </a:bodyPr>
          <a:lstStyle/>
          <a:p>
            <a:pPr indent="0" lvl="0" marL="0" rtl="0" algn="l">
              <a:lnSpc>
                <a:spcPct val="107916"/>
              </a:lnSpc>
              <a:spcBef>
                <a:spcPts val="0"/>
              </a:spcBef>
              <a:spcAft>
                <a:spcPts val="0"/>
              </a:spcAft>
              <a:buNone/>
            </a:pPr>
            <a:r>
              <a:rPr b="1" lang="en" sz="1400">
                <a:solidFill>
                  <a:srgbClr val="000000"/>
                </a:solidFill>
              </a:rPr>
              <a:t>Ratios in Center-based EHS programs </a:t>
            </a:r>
            <a:r>
              <a:rPr i="1" lang="en" sz="1200">
                <a:solidFill>
                  <a:srgbClr val="000000"/>
                </a:solidFill>
              </a:rPr>
              <a:t>(1302.21)   NPRM pages 111-113  </a:t>
            </a:r>
            <a:endParaRPr i="1" sz="1200">
              <a:solidFill>
                <a:srgbClr val="000000"/>
              </a:solidFill>
            </a:endParaRPr>
          </a:p>
          <a:p>
            <a:pPr indent="-304800" lvl="0" marL="457200" rtl="0" algn="l">
              <a:lnSpc>
                <a:spcPct val="107916"/>
              </a:lnSpc>
              <a:spcBef>
                <a:spcPts val="1000"/>
              </a:spcBef>
              <a:spcAft>
                <a:spcPts val="0"/>
              </a:spcAft>
              <a:buClr>
                <a:srgbClr val="000000"/>
              </a:buClr>
              <a:buSzPts val="1200"/>
              <a:buFont typeface="Proxima Nova"/>
              <a:buChar char="●"/>
            </a:pPr>
            <a:r>
              <a:rPr lang="en" sz="1200">
                <a:solidFill>
                  <a:srgbClr val="000000"/>
                </a:solidFill>
              </a:rPr>
              <a:t>Programs are encouraged to lower EHS teacher child ratios to 3:1 where majority of children are under 12 months provided it does not jeopardize continuity of care</a:t>
            </a:r>
            <a:endParaRPr b="1" sz="1200">
              <a:solidFill>
                <a:srgbClr val="000000"/>
              </a:solidFill>
            </a:endParaRPr>
          </a:p>
          <a:p>
            <a:pPr indent="0" lvl="0" marL="0" rtl="0" algn="l">
              <a:lnSpc>
                <a:spcPct val="107916"/>
              </a:lnSpc>
              <a:spcBef>
                <a:spcPts val="1000"/>
              </a:spcBef>
              <a:spcAft>
                <a:spcPts val="0"/>
              </a:spcAft>
              <a:buNone/>
            </a:pPr>
            <a:r>
              <a:rPr b="1" lang="en" sz="1400">
                <a:solidFill>
                  <a:srgbClr val="000000"/>
                </a:solidFill>
              </a:rPr>
              <a:t>Center Based Duration for EHS</a:t>
            </a:r>
            <a:r>
              <a:rPr i="1" lang="en" sz="1400">
                <a:solidFill>
                  <a:srgbClr val="000000"/>
                </a:solidFill>
              </a:rPr>
              <a:t> </a:t>
            </a:r>
            <a:r>
              <a:rPr i="1" lang="en" sz="1200">
                <a:solidFill>
                  <a:srgbClr val="000000"/>
                </a:solidFill>
              </a:rPr>
              <a:t>(1302.21)  NPRM pages 114-115</a:t>
            </a:r>
            <a:endParaRPr i="1" sz="1200">
              <a:solidFill>
                <a:srgbClr val="000000"/>
              </a:solidFill>
            </a:endParaRPr>
          </a:p>
          <a:p>
            <a:pPr indent="-304800" lvl="0" marL="457200" rtl="0" algn="l">
              <a:lnSpc>
                <a:spcPct val="107916"/>
              </a:lnSpc>
              <a:spcBef>
                <a:spcPts val="1000"/>
              </a:spcBef>
              <a:spcAft>
                <a:spcPts val="0"/>
              </a:spcAft>
              <a:buClr>
                <a:srgbClr val="000000"/>
              </a:buClr>
              <a:buSzPts val="1200"/>
              <a:buFont typeface="Proxima Nova"/>
              <a:buChar char="●"/>
            </a:pPr>
            <a:r>
              <a:rPr lang="en" sz="1200">
                <a:solidFill>
                  <a:srgbClr val="000000"/>
                </a:solidFill>
              </a:rPr>
              <a:t>Requires 1,380 hours be provided across 46 weeks minimum for EHS center-based services </a:t>
            </a:r>
            <a:endParaRPr b="1" sz="1200">
              <a:solidFill>
                <a:srgbClr val="000000"/>
              </a:solidFill>
            </a:endParaRPr>
          </a:p>
          <a:p>
            <a:pPr indent="0" lvl="0" marL="0" rtl="0" algn="l">
              <a:lnSpc>
                <a:spcPct val="107916"/>
              </a:lnSpc>
              <a:spcBef>
                <a:spcPts val="1000"/>
              </a:spcBef>
              <a:spcAft>
                <a:spcPts val="0"/>
              </a:spcAft>
              <a:buNone/>
            </a:pPr>
            <a:r>
              <a:rPr b="1" lang="en" sz="1400">
                <a:solidFill>
                  <a:srgbClr val="000000"/>
                </a:solidFill>
              </a:rPr>
              <a:t>Center-Based Duration for HS Preschool </a:t>
            </a:r>
            <a:r>
              <a:rPr b="1" lang="en" sz="1200">
                <a:solidFill>
                  <a:srgbClr val="000000"/>
                </a:solidFill>
              </a:rPr>
              <a:t> </a:t>
            </a:r>
            <a:r>
              <a:rPr i="1" lang="en" sz="1200">
                <a:solidFill>
                  <a:srgbClr val="000000"/>
                </a:solidFill>
              </a:rPr>
              <a:t>(1302.21, 1302.24)  NPRM pages 115-117</a:t>
            </a:r>
            <a:endParaRPr i="1" sz="1200">
              <a:solidFill>
                <a:srgbClr val="000000"/>
              </a:solidFill>
            </a:endParaRPr>
          </a:p>
          <a:p>
            <a:pPr indent="-304800" lvl="0" marL="457200" rtl="0" algn="l">
              <a:lnSpc>
                <a:spcPct val="107916"/>
              </a:lnSpc>
              <a:spcBef>
                <a:spcPts val="1000"/>
              </a:spcBef>
              <a:spcAft>
                <a:spcPts val="0"/>
              </a:spcAft>
              <a:buClr>
                <a:srgbClr val="000000"/>
              </a:buClr>
              <a:buSzPts val="1200"/>
              <a:buFont typeface="Proxima Nova"/>
              <a:buChar char="●"/>
            </a:pPr>
            <a:r>
              <a:rPr lang="en" sz="1200">
                <a:solidFill>
                  <a:srgbClr val="000000"/>
                </a:solidFill>
              </a:rPr>
              <a:t>Removes all obsolete language to align with current regulations passed after the 2016 HSPPS were issued</a:t>
            </a:r>
            <a:endParaRPr sz="1200">
              <a:solidFill>
                <a:srgbClr val="000000"/>
              </a:solidFill>
            </a:endParaRPr>
          </a:p>
          <a:p>
            <a:pPr indent="-304800" lvl="0" marL="457200" rtl="0" algn="l">
              <a:lnSpc>
                <a:spcPct val="107916"/>
              </a:lnSpc>
              <a:spcBef>
                <a:spcPts val="1000"/>
              </a:spcBef>
              <a:spcAft>
                <a:spcPts val="0"/>
              </a:spcAft>
              <a:buClr>
                <a:srgbClr val="000000"/>
              </a:buClr>
              <a:buSzPts val="1200"/>
              <a:buFont typeface="Proxima Nova"/>
              <a:buChar char="●"/>
            </a:pPr>
            <a:r>
              <a:rPr lang="en" sz="1200">
                <a:solidFill>
                  <a:srgbClr val="000000"/>
                </a:solidFill>
              </a:rPr>
              <a:t>Program must provide 1,020 annual hours of planned classroom operations over the course of at least 8 months per year for at least 45% of HS preschool funded enrollment</a:t>
            </a:r>
            <a:endParaRPr sz="1200">
              <a:solidFill>
                <a:srgbClr val="000000"/>
              </a:solidFill>
            </a:endParaRPr>
          </a:p>
          <a:p>
            <a:pPr indent="-304800" lvl="0" marL="457200" rtl="0" algn="l">
              <a:lnSpc>
                <a:spcPct val="107916"/>
              </a:lnSpc>
              <a:spcBef>
                <a:spcPts val="1000"/>
              </a:spcBef>
              <a:spcAft>
                <a:spcPts val="0"/>
              </a:spcAft>
              <a:buClr>
                <a:srgbClr val="000000"/>
              </a:buClr>
              <a:buSzPts val="1200"/>
              <a:buFont typeface="Proxima Nova"/>
              <a:buChar char="●"/>
            </a:pPr>
            <a:r>
              <a:rPr lang="en" sz="1200">
                <a:solidFill>
                  <a:srgbClr val="000000"/>
                </a:solidFill>
              </a:rPr>
              <a:t>Removes reference to aide with “assistant teacher”  </a:t>
            </a:r>
            <a:endParaRPr sz="1200">
              <a:solidFill>
                <a:srgbClr val="000000"/>
              </a:solidFill>
            </a:endParaRPr>
          </a:p>
          <a:p>
            <a:pPr indent="0" lvl="0" marL="0" rtl="0" algn="l">
              <a:lnSpc>
                <a:spcPct val="107916"/>
              </a:lnSpc>
              <a:spcBef>
                <a:spcPts val="800"/>
              </a:spcBef>
              <a:spcAft>
                <a:spcPts val="0"/>
              </a:spcAft>
              <a:buNone/>
            </a:pPr>
            <a:r>
              <a:t/>
            </a:r>
            <a:endParaRPr b="1" sz="1100">
              <a:solidFill>
                <a:srgbClr val="000000"/>
              </a:solidFill>
              <a:latin typeface="Calibri"/>
              <a:ea typeface="Calibri"/>
              <a:cs typeface="Calibri"/>
              <a:sym typeface="Calibri"/>
            </a:endParaRPr>
          </a:p>
          <a:p>
            <a:pPr indent="0" lvl="0" marL="0" rtl="0" algn="l">
              <a:spcBef>
                <a:spcPts val="800"/>
              </a:spcBef>
              <a:spcAft>
                <a:spcPts val="0"/>
              </a:spcAft>
              <a:buNone/>
            </a:pPr>
            <a:r>
              <a:t/>
            </a:r>
            <a:endParaRPr b="1" sz="1100">
              <a:latin typeface="Arial"/>
              <a:ea typeface="Arial"/>
              <a:cs typeface="Arial"/>
              <a:sym typeface="Arial"/>
            </a:endParaRPr>
          </a:p>
        </p:txBody>
      </p:sp>
      <p:sp>
        <p:nvSpPr>
          <p:cNvPr id="463" name="Google Shape;463;p59"/>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1302.21, 1302.24   NPRM pages 111-117</a:t>
            </a:r>
            <a:endParaRPr i="1" sz="1300">
              <a:solidFill>
                <a:schemeClr val="dk1"/>
              </a:solidFill>
              <a:latin typeface="Proxima Nova"/>
              <a:ea typeface="Proxima Nova"/>
              <a:cs typeface="Proxima Nova"/>
              <a:sym typeface="Proxima Nova"/>
            </a:endParaRPr>
          </a:p>
        </p:txBody>
      </p:sp>
      <p:pic>
        <p:nvPicPr>
          <p:cNvPr id="464" name="Google Shape;464;p59"/>
          <p:cNvPicPr preferRelativeResize="0"/>
          <p:nvPr/>
        </p:nvPicPr>
        <p:blipFill>
          <a:blip r:embed="rId3">
            <a:alphaModFix/>
          </a:blip>
          <a:stretch>
            <a:fillRect/>
          </a:stretch>
        </p:blipFill>
        <p:spPr>
          <a:xfrm>
            <a:off x="6242575" y="273862"/>
            <a:ext cx="368475" cy="39593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0"/>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lnSpc>
                <a:spcPct val="107916"/>
              </a:lnSpc>
              <a:spcBef>
                <a:spcPts val="0"/>
              </a:spcBef>
              <a:spcAft>
                <a:spcPts val="0"/>
              </a:spcAft>
              <a:buNone/>
            </a:pPr>
            <a:r>
              <a:t/>
            </a:r>
            <a:endParaRPr sz="2500">
              <a:solidFill>
                <a:srgbClr val="FF0000"/>
              </a:solidFill>
              <a:latin typeface="Calibri"/>
              <a:ea typeface="Calibri"/>
              <a:cs typeface="Calibri"/>
              <a:sym typeface="Calibri"/>
            </a:endParaRPr>
          </a:p>
          <a:p>
            <a:pPr indent="0" lvl="0" marL="0" rtl="0" algn="l">
              <a:lnSpc>
                <a:spcPct val="107916"/>
              </a:lnSpc>
              <a:spcBef>
                <a:spcPts val="800"/>
              </a:spcBef>
              <a:spcAft>
                <a:spcPts val="0"/>
              </a:spcAft>
              <a:buNone/>
            </a:pPr>
            <a:r>
              <a:rPr lang="en" sz="2600"/>
              <a:t>Ratios in Family Child Care Settings</a:t>
            </a:r>
            <a:r>
              <a:rPr lang="en" sz="2500">
                <a:solidFill>
                  <a:srgbClr val="FF0000"/>
                </a:solidFill>
                <a:latin typeface="Calibri"/>
                <a:ea typeface="Calibri"/>
                <a:cs typeface="Calibri"/>
                <a:sym typeface="Calibri"/>
              </a:rPr>
              <a:t> </a:t>
            </a:r>
            <a:endParaRPr sz="1100">
              <a:solidFill>
                <a:srgbClr val="000000"/>
              </a:solidFill>
              <a:latin typeface="Calibri"/>
              <a:ea typeface="Calibri"/>
              <a:cs typeface="Calibri"/>
              <a:sym typeface="Calibri"/>
            </a:endParaRPr>
          </a:p>
          <a:p>
            <a:pPr indent="0" lvl="0" marL="0" rtl="0" algn="l">
              <a:spcBef>
                <a:spcPts val="800"/>
              </a:spcBef>
              <a:spcAft>
                <a:spcPts val="0"/>
              </a:spcAft>
              <a:buNone/>
            </a:pPr>
            <a:r>
              <a:t/>
            </a:r>
            <a:endParaRPr/>
          </a:p>
        </p:txBody>
      </p:sp>
      <p:sp>
        <p:nvSpPr>
          <p:cNvPr id="470" name="Google Shape;470;p60"/>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0"/>
              </a:spcBef>
              <a:spcAft>
                <a:spcPts val="0"/>
              </a:spcAft>
              <a:buClr>
                <a:srgbClr val="000000"/>
              </a:buClr>
              <a:buSzPts val="1600"/>
              <a:buFont typeface="Noto Sans Symbols"/>
              <a:buChar char="●"/>
            </a:pPr>
            <a:r>
              <a:rPr lang="en" sz="1600">
                <a:solidFill>
                  <a:srgbClr val="000000"/>
                </a:solidFill>
              </a:rPr>
              <a:t>No changes just clarifications about FCC provider ratio/ group size for “</a:t>
            </a:r>
            <a:r>
              <a:rPr b="1" lang="en" sz="1600">
                <a:solidFill>
                  <a:srgbClr val="000000"/>
                </a:solidFill>
              </a:rPr>
              <a:t>Mixed Age with Preschoolers”- </a:t>
            </a:r>
            <a:r>
              <a:rPr lang="en" sz="1600">
                <a:solidFill>
                  <a:srgbClr val="000000"/>
                </a:solidFill>
              </a:rPr>
              <a:t> maximum group size with one FCC provider and six children with no more than two under 24 months</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Noto Sans Symbols"/>
              <a:buChar char="●"/>
            </a:pPr>
            <a:r>
              <a:rPr b="1" lang="en" sz="1600">
                <a:solidFill>
                  <a:srgbClr val="000000"/>
                </a:solidFill>
              </a:rPr>
              <a:t>“Infants and Toddlers Only” - </a:t>
            </a:r>
            <a:r>
              <a:rPr lang="en" sz="1600">
                <a:solidFill>
                  <a:srgbClr val="000000"/>
                </a:solidFill>
              </a:rPr>
              <a:t>one FCC provider with a group of children all under 36 months of age the maximum group size is four</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Noto Sans Symbols"/>
              <a:buChar char="●"/>
            </a:pPr>
            <a:r>
              <a:rPr lang="en" sz="1600">
                <a:solidFill>
                  <a:srgbClr val="000000"/>
                </a:solidFill>
              </a:rPr>
              <a:t>Eliminated reference to “assistant providers” and replaces with </a:t>
            </a:r>
            <a:r>
              <a:rPr lang="en" sz="1600">
                <a:solidFill>
                  <a:schemeClr val="accent3"/>
                </a:solidFill>
              </a:rPr>
              <a:t>two providers</a:t>
            </a:r>
            <a:r>
              <a:rPr lang="en" sz="1600">
                <a:solidFill>
                  <a:srgbClr val="000000"/>
                </a:solidFill>
              </a:rPr>
              <a:t> to ensure both providers have the experience and qualifications  </a:t>
            </a:r>
            <a:r>
              <a:rPr b="1" lang="en" sz="1600">
                <a:solidFill>
                  <a:srgbClr val="000000"/>
                </a:solidFill>
              </a:rPr>
              <a:t>(effective one year from publication of Final Rule)</a:t>
            </a:r>
            <a:endParaRPr b="1" sz="1600">
              <a:solidFill>
                <a:srgbClr val="000000"/>
              </a:solidFill>
            </a:endParaRPr>
          </a:p>
          <a:p>
            <a:pPr indent="0" lvl="0" marL="0" rtl="0" algn="l">
              <a:lnSpc>
                <a:spcPct val="107916"/>
              </a:lnSpc>
              <a:spcBef>
                <a:spcPts val="1000"/>
              </a:spcBef>
              <a:spcAft>
                <a:spcPts val="0"/>
              </a:spcAft>
              <a:buNone/>
            </a:pPr>
            <a:r>
              <a:t/>
            </a:r>
            <a:endParaRPr b="1" sz="15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t/>
            </a:r>
            <a:endParaRPr b="1" sz="1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t/>
            </a:r>
            <a:endParaRPr b="1" sz="1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t/>
            </a:r>
            <a:endParaRPr b="1" sz="1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t/>
            </a:r>
            <a:endParaRPr b="1" sz="1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rPr b="1" lang="en" sz="1100">
                <a:solidFill>
                  <a:srgbClr val="000000"/>
                </a:solidFill>
                <a:latin typeface="Calibri"/>
                <a:ea typeface="Calibri"/>
                <a:cs typeface="Calibri"/>
                <a:sym typeface="Calibri"/>
              </a:rPr>
              <a:t>(HSPPS </a:t>
            </a:r>
            <a:r>
              <a:rPr b="1" lang="en" sz="1100">
                <a:solidFill>
                  <a:srgbClr val="000000"/>
                </a:solidFill>
                <a:latin typeface="Calibri"/>
                <a:ea typeface="Calibri"/>
                <a:cs typeface="Calibri"/>
                <a:sym typeface="Calibri"/>
              </a:rPr>
              <a:t>1302.23)  NPRM pages 118-120</a:t>
            </a:r>
            <a:endParaRPr b="1" sz="1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t/>
            </a:r>
            <a:endParaRPr b="1" sz="1100">
              <a:solidFill>
                <a:srgbClr val="000000"/>
              </a:solidFill>
              <a:latin typeface="Calibri"/>
              <a:ea typeface="Calibri"/>
              <a:cs typeface="Calibri"/>
              <a:sym typeface="Calibri"/>
            </a:endParaRPr>
          </a:p>
          <a:p>
            <a:pPr indent="0" lvl="0" marL="0" rtl="0" algn="l">
              <a:spcBef>
                <a:spcPts val="800"/>
              </a:spcBef>
              <a:spcAft>
                <a:spcPts val="0"/>
              </a:spcAft>
              <a:buNone/>
            </a:pPr>
            <a:r>
              <a:t/>
            </a:r>
            <a:endParaRPr/>
          </a:p>
        </p:txBody>
      </p:sp>
      <p:pic>
        <p:nvPicPr>
          <p:cNvPr id="471" name="Google Shape;471;p60"/>
          <p:cNvPicPr preferRelativeResize="0"/>
          <p:nvPr/>
        </p:nvPicPr>
        <p:blipFill>
          <a:blip r:embed="rId3">
            <a:alphaModFix/>
          </a:blip>
          <a:stretch>
            <a:fillRect/>
          </a:stretch>
        </p:blipFill>
        <p:spPr>
          <a:xfrm>
            <a:off x="5683000" y="35900"/>
            <a:ext cx="474450" cy="474450"/>
          </a:xfrm>
          <a:prstGeom prst="rect">
            <a:avLst/>
          </a:prstGeom>
          <a:noFill/>
          <a:ln>
            <a:noFill/>
          </a:ln>
        </p:spPr>
      </p:pic>
      <p:pic>
        <p:nvPicPr>
          <p:cNvPr id="472" name="Google Shape;472;p60"/>
          <p:cNvPicPr preferRelativeResize="0"/>
          <p:nvPr/>
        </p:nvPicPr>
        <p:blipFill rotWithShape="1">
          <a:blip r:embed="rId4">
            <a:alphaModFix/>
          </a:blip>
          <a:srcRect b="5630" l="7188" r="19685" t="43178"/>
          <a:stretch/>
        </p:blipFill>
        <p:spPr>
          <a:xfrm>
            <a:off x="6157460" y="38403"/>
            <a:ext cx="474440" cy="469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1"/>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Safety Practices</a:t>
            </a:r>
            <a:endParaRPr sz="2600"/>
          </a:p>
        </p:txBody>
      </p:sp>
      <p:sp>
        <p:nvSpPr>
          <p:cNvPr id="478" name="Google Shape;478;p61"/>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lnSpc>
                <a:spcPct val="115000"/>
              </a:lnSpc>
              <a:spcBef>
                <a:spcPts val="1200"/>
              </a:spcBef>
              <a:spcAft>
                <a:spcPts val="0"/>
              </a:spcAft>
              <a:buClr>
                <a:srgbClr val="000000"/>
              </a:buClr>
              <a:buSzPts val="1600"/>
              <a:buFont typeface="Proxima Nova"/>
              <a:buChar char="●"/>
            </a:pPr>
            <a:r>
              <a:rPr lang="en" sz="1600">
                <a:solidFill>
                  <a:srgbClr val="000000"/>
                </a:solidFill>
              </a:rPr>
              <a:t>Added volunteers should be aware of and follow safety practices </a:t>
            </a:r>
            <a:endParaRPr sz="1600">
              <a:solidFill>
                <a:srgbClr val="000000"/>
              </a:solidFill>
            </a:endParaRPr>
          </a:p>
          <a:p>
            <a:pPr indent="-330200" lvl="0" marL="457200" rtl="0" algn="l">
              <a:lnSpc>
                <a:spcPct val="115000"/>
              </a:lnSpc>
              <a:spcBef>
                <a:spcPts val="1000"/>
              </a:spcBef>
              <a:spcAft>
                <a:spcPts val="0"/>
              </a:spcAft>
              <a:buClr>
                <a:srgbClr val="000000"/>
              </a:buClr>
              <a:buSzPts val="1600"/>
              <a:buFont typeface="Proxima Nova"/>
              <a:buChar char="●"/>
            </a:pPr>
            <a:r>
              <a:rPr lang="en" sz="1600">
                <a:solidFill>
                  <a:srgbClr val="000000"/>
                </a:solidFill>
              </a:rPr>
              <a:t>Clarifies that volunteers cannot be left alone to supervise children anywhere anytime </a:t>
            </a:r>
            <a:endParaRPr sz="1600">
              <a:solidFill>
                <a:srgbClr val="000000"/>
              </a:solidFill>
            </a:endParaRPr>
          </a:p>
          <a:p>
            <a:pPr indent="-330200" lvl="0" marL="457200" rtl="0" algn="l">
              <a:lnSpc>
                <a:spcPct val="115000"/>
              </a:lnSpc>
              <a:spcBef>
                <a:spcPts val="1000"/>
              </a:spcBef>
              <a:spcAft>
                <a:spcPts val="0"/>
              </a:spcAft>
              <a:buClr>
                <a:srgbClr val="000000"/>
              </a:buClr>
              <a:buSzPts val="1600"/>
              <a:buFont typeface="Proxima Nova"/>
              <a:buChar char="●"/>
            </a:pPr>
            <a:r>
              <a:rPr lang="en" sz="1600">
                <a:solidFill>
                  <a:srgbClr val="000000"/>
                </a:solidFill>
              </a:rPr>
              <a:t>Revises definition of child abuse and neglect to align with the definition in the federal Child Abuse Prevention and Treatment Act (CAPTA) </a:t>
            </a:r>
            <a:endParaRPr sz="1600">
              <a:solidFill>
                <a:srgbClr val="000000"/>
              </a:solidFill>
            </a:endParaRPr>
          </a:p>
          <a:p>
            <a:pPr indent="-330200" lvl="0" marL="457200" rtl="0" algn="l">
              <a:lnSpc>
                <a:spcPct val="115000"/>
              </a:lnSpc>
              <a:spcBef>
                <a:spcPts val="1200"/>
              </a:spcBef>
              <a:spcAft>
                <a:spcPts val="0"/>
              </a:spcAft>
              <a:buClr>
                <a:srgbClr val="000000"/>
              </a:buClr>
              <a:buSzPts val="1600"/>
              <a:buFont typeface="Proxima Nova"/>
              <a:buChar char="●"/>
            </a:pPr>
            <a:r>
              <a:rPr lang="en" sz="1600">
                <a:solidFill>
                  <a:srgbClr val="000000"/>
                </a:solidFill>
              </a:rPr>
              <a:t>Strengthens language related to supervision at all times </a:t>
            </a:r>
            <a:endParaRPr sz="1600">
              <a:solidFill>
                <a:srgbClr val="000000"/>
              </a:solidFill>
            </a:endParaRPr>
          </a:p>
          <a:p>
            <a:pPr indent="0" lvl="0" marL="0" rtl="0" algn="l">
              <a:lnSpc>
                <a:spcPct val="107916"/>
              </a:lnSpc>
              <a:spcBef>
                <a:spcPts val="1000"/>
              </a:spcBef>
              <a:spcAft>
                <a:spcPts val="0"/>
              </a:spcAft>
              <a:buNone/>
            </a:pPr>
            <a:r>
              <a:t/>
            </a:r>
            <a:endParaRPr b="1" sz="1600">
              <a:solidFill>
                <a:srgbClr val="000000"/>
              </a:solidFill>
            </a:endParaRPr>
          </a:p>
          <a:p>
            <a:pPr indent="0" lvl="0" marL="0" rtl="0" algn="l">
              <a:lnSpc>
                <a:spcPct val="115000"/>
              </a:lnSpc>
              <a:spcBef>
                <a:spcPts val="1200"/>
              </a:spcBef>
              <a:spcAft>
                <a:spcPts val="1200"/>
              </a:spcAft>
              <a:buNone/>
            </a:pPr>
            <a:r>
              <a:t/>
            </a:r>
            <a:endParaRPr b="1" sz="1400">
              <a:latin typeface="Arial"/>
              <a:ea typeface="Arial"/>
              <a:cs typeface="Arial"/>
              <a:sym typeface="Arial"/>
            </a:endParaRPr>
          </a:p>
        </p:txBody>
      </p:sp>
      <p:sp>
        <p:nvSpPr>
          <p:cNvPr id="479" name="Google Shape;479;p61"/>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1302.47  NPRM pages 120-122 </a:t>
            </a:r>
            <a:endParaRPr i="1" sz="1300">
              <a:solidFill>
                <a:schemeClr val="dk1"/>
              </a:solidFill>
              <a:latin typeface="Proxima Nova"/>
              <a:ea typeface="Proxima Nova"/>
              <a:cs typeface="Proxima Nova"/>
              <a:sym typeface="Proxima Nov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2"/>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ctr">
              <a:lnSpc>
                <a:spcPct val="115000"/>
              </a:lnSpc>
              <a:spcBef>
                <a:spcPts val="1200"/>
              </a:spcBef>
              <a:spcAft>
                <a:spcPts val="0"/>
              </a:spcAft>
              <a:buNone/>
            </a:pPr>
            <a:r>
              <a:t/>
            </a:r>
            <a:endParaRPr sz="1500">
              <a:solidFill>
                <a:srgbClr val="D94E53"/>
              </a:solidFill>
              <a:latin typeface="Arial"/>
              <a:ea typeface="Arial"/>
              <a:cs typeface="Arial"/>
              <a:sym typeface="Arial"/>
            </a:endParaRPr>
          </a:p>
          <a:p>
            <a:pPr indent="0" lvl="0" marL="0" marR="0" rtl="0" algn="l">
              <a:lnSpc>
                <a:spcPct val="90000"/>
              </a:lnSpc>
              <a:spcBef>
                <a:spcPts val="1200"/>
              </a:spcBef>
              <a:spcAft>
                <a:spcPts val="0"/>
              </a:spcAft>
              <a:buNone/>
            </a:pPr>
            <a:r>
              <a:rPr lang="en" sz="2600"/>
              <a:t>Preventing and Addressing Lead Exposure </a:t>
            </a:r>
            <a:endParaRPr sz="2600"/>
          </a:p>
          <a:p>
            <a:pPr indent="0" lvl="0" marL="0" rtl="0" algn="ctr">
              <a:lnSpc>
                <a:spcPct val="115000"/>
              </a:lnSpc>
              <a:spcBef>
                <a:spcPts val="1200"/>
              </a:spcBef>
              <a:spcAft>
                <a:spcPts val="1200"/>
              </a:spcAft>
              <a:buNone/>
            </a:pPr>
            <a:r>
              <a:rPr lang="en" sz="1500">
                <a:solidFill>
                  <a:srgbClr val="D94E53"/>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485" name="Google Shape;485;p62"/>
          <p:cNvSpPr txBox="1"/>
          <p:nvPr>
            <p:ph idx="1" type="body"/>
          </p:nvPr>
        </p:nvSpPr>
        <p:spPr>
          <a:xfrm>
            <a:off x="646300" y="1135025"/>
            <a:ext cx="8299500" cy="3092400"/>
          </a:xfrm>
          <a:prstGeom prst="rect">
            <a:avLst/>
          </a:prstGeom>
        </p:spPr>
        <p:txBody>
          <a:bodyPr anchorCtr="0" anchor="t" bIns="34275" lIns="68575" spcFirstLastPara="1" rIns="68575" wrap="square" tIns="34275">
            <a:noAutofit/>
          </a:bodyPr>
          <a:lstStyle/>
          <a:p>
            <a:pPr indent="0" lvl="0" marL="0" rtl="0" algn="l">
              <a:lnSpc>
                <a:spcPct val="100000"/>
              </a:lnSpc>
              <a:spcBef>
                <a:spcPts val="1200"/>
              </a:spcBef>
              <a:spcAft>
                <a:spcPts val="0"/>
              </a:spcAft>
              <a:buClr>
                <a:schemeClr val="dk1"/>
              </a:buClr>
              <a:buSzPts val="1100"/>
              <a:buFont typeface="Arial"/>
              <a:buNone/>
            </a:pPr>
            <a:r>
              <a:rPr b="1" lang="en" sz="1600"/>
              <a:t>Lead in Water</a:t>
            </a:r>
            <a:endParaRPr b="1" sz="1600"/>
          </a:p>
          <a:p>
            <a:pPr indent="0" lvl="0" marL="0" rtl="0" algn="l">
              <a:lnSpc>
                <a:spcPct val="107916"/>
              </a:lnSpc>
              <a:spcBef>
                <a:spcPts val="1200"/>
              </a:spcBef>
              <a:spcAft>
                <a:spcPts val="0"/>
              </a:spcAft>
              <a:buNone/>
            </a:pPr>
            <a:r>
              <a:rPr b="1" i="1" lang="en" sz="1400">
                <a:solidFill>
                  <a:srgbClr val="000000"/>
                </a:solidFill>
              </a:rPr>
              <a:t>Facilities built before 2014 would be required to test annually for lead coming from their water fixtures </a:t>
            </a:r>
            <a:r>
              <a:rPr b="1" i="1" lang="en" sz="1400">
                <a:solidFill>
                  <a:srgbClr val="000000"/>
                </a:solidFill>
              </a:rPr>
              <a:t>unless program can document that lead-based facility features no longer exist.</a:t>
            </a:r>
            <a:endParaRPr b="1" i="1" sz="1400">
              <a:solidFill>
                <a:srgbClr val="000000"/>
              </a:solidFill>
            </a:endParaRPr>
          </a:p>
          <a:p>
            <a:pPr indent="-374650" lvl="0" marL="457200" rtl="0" algn="l">
              <a:lnSpc>
                <a:spcPct val="100000"/>
              </a:lnSpc>
              <a:spcBef>
                <a:spcPts val="1200"/>
              </a:spcBef>
              <a:spcAft>
                <a:spcPts val="0"/>
              </a:spcAft>
              <a:buSzPts val="2300"/>
              <a:buFont typeface="Proxima Nova"/>
              <a:buChar char="•"/>
            </a:pPr>
            <a:r>
              <a:rPr lang="en" sz="1400"/>
              <a:t>Requires testing water fixtures for lead after remediation actions are completed</a:t>
            </a:r>
            <a:endParaRPr sz="1400"/>
          </a:p>
          <a:p>
            <a:pPr indent="-374650" lvl="0" marL="457200" rtl="0" algn="l">
              <a:lnSpc>
                <a:spcPct val="100000"/>
              </a:lnSpc>
              <a:spcBef>
                <a:spcPts val="0"/>
              </a:spcBef>
              <a:spcAft>
                <a:spcPts val="0"/>
              </a:spcAft>
              <a:buSzPts val="2300"/>
              <a:buFont typeface="Proxima Nova"/>
              <a:buChar char="•"/>
            </a:pPr>
            <a:r>
              <a:rPr lang="en" sz="1400"/>
              <a:t>Requires “tester” must be adequately trained to collect samples; water samples must be analyzed in a certified lab</a:t>
            </a:r>
            <a:endParaRPr sz="1400"/>
          </a:p>
          <a:p>
            <a:pPr indent="-374650" lvl="0" marL="457200" rtl="0" algn="l">
              <a:lnSpc>
                <a:spcPct val="100000"/>
              </a:lnSpc>
              <a:spcBef>
                <a:spcPts val="0"/>
              </a:spcBef>
              <a:spcAft>
                <a:spcPts val="0"/>
              </a:spcAft>
              <a:buSzPts val="2300"/>
              <a:buFont typeface="Proxima Nova"/>
              <a:buChar char="•"/>
            </a:pPr>
            <a:r>
              <a:rPr lang="en" sz="1400"/>
              <a:t>Requires programs to consider remediation even when detectable lead levels are below 5 parts per billion</a:t>
            </a:r>
            <a:endParaRPr sz="1400"/>
          </a:p>
          <a:p>
            <a:pPr indent="-374650" lvl="0" marL="457200" rtl="0" algn="l">
              <a:lnSpc>
                <a:spcPct val="100000"/>
              </a:lnSpc>
              <a:spcBef>
                <a:spcPts val="0"/>
              </a:spcBef>
              <a:spcAft>
                <a:spcPts val="0"/>
              </a:spcAft>
              <a:buSzPts val="2300"/>
              <a:buFont typeface="Proxima Nova"/>
              <a:buChar char="•"/>
            </a:pPr>
            <a:r>
              <a:rPr lang="en" sz="1400"/>
              <a:t>Must use Point of Use devices that are certified by 3</a:t>
            </a:r>
            <a:r>
              <a:rPr baseline="30000" lang="en" sz="1400"/>
              <a:t>rd</a:t>
            </a:r>
            <a:r>
              <a:rPr lang="en" sz="1400"/>
              <a:t> party consistent with NSFI/ANSI standards</a:t>
            </a:r>
            <a:endParaRPr sz="1400"/>
          </a:p>
          <a:p>
            <a:pPr indent="0" lvl="0" marL="0" rtl="0" algn="l">
              <a:lnSpc>
                <a:spcPct val="100000"/>
              </a:lnSpc>
              <a:spcBef>
                <a:spcPts val="1200"/>
              </a:spcBef>
              <a:spcAft>
                <a:spcPts val="0"/>
              </a:spcAft>
              <a:buNone/>
            </a:pPr>
            <a:r>
              <a:rPr b="1" lang="en" sz="1200"/>
              <a:t>Effective on date of publication of the final rule; however, programs will not be monitored until 1 year after publication.</a:t>
            </a:r>
            <a:endParaRPr sz="1200"/>
          </a:p>
          <a:p>
            <a:pPr indent="0" lvl="0" marL="0" rtl="0" algn="l">
              <a:lnSpc>
                <a:spcPct val="115000"/>
              </a:lnSpc>
              <a:spcBef>
                <a:spcPts val="1200"/>
              </a:spcBef>
              <a:spcAft>
                <a:spcPts val="1200"/>
              </a:spcAft>
              <a:buNone/>
            </a:pPr>
            <a:r>
              <a:rPr lang="en" sz="1100">
                <a:latin typeface="Arial"/>
                <a:ea typeface="Arial"/>
                <a:cs typeface="Arial"/>
                <a:sym typeface="Arial"/>
              </a:rPr>
              <a:t>·</a:t>
            </a:r>
            <a:r>
              <a:rPr lang="en" sz="700">
                <a:latin typeface="Times New Roman"/>
                <a:ea typeface="Times New Roman"/>
                <a:cs typeface="Times New Roman"/>
                <a:sym typeface="Times New Roman"/>
              </a:rPr>
              <a:t>       </a:t>
            </a:r>
            <a:endParaRPr/>
          </a:p>
        </p:txBody>
      </p:sp>
      <p:sp>
        <p:nvSpPr>
          <p:cNvPr id="486" name="Google Shape;486;p62"/>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1302.48 (new section)    NPRM pages 122-132  </a:t>
            </a:r>
            <a:endParaRPr i="1" sz="1300">
              <a:solidFill>
                <a:schemeClr val="dk1"/>
              </a:solidFill>
              <a:latin typeface="Proxima Nova"/>
              <a:ea typeface="Proxima Nova"/>
              <a:cs typeface="Proxima Nova"/>
              <a:sym typeface="Proxima Nova"/>
            </a:endParaRPr>
          </a:p>
        </p:txBody>
      </p:sp>
      <p:pic>
        <p:nvPicPr>
          <p:cNvPr id="487" name="Google Shape;487;p62"/>
          <p:cNvPicPr preferRelativeResize="0"/>
          <p:nvPr/>
        </p:nvPicPr>
        <p:blipFill>
          <a:blip r:embed="rId3">
            <a:alphaModFix/>
          </a:blip>
          <a:stretch>
            <a:fillRect/>
          </a:stretch>
        </p:blipFill>
        <p:spPr>
          <a:xfrm>
            <a:off x="5754650" y="137575"/>
            <a:ext cx="474450" cy="474450"/>
          </a:xfrm>
          <a:prstGeom prst="rect">
            <a:avLst/>
          </a:prstGeom>
          <a:noFill/>
          <a:ln>
            <a:noFill/>
          </a:ln>
        </p:spPr>
      </p:pic>
      <p:pic>
        <p:nvPicPr>
          <p:cNvPr id="488" name="Google Shape;488;p62"/>
          <p:cNvPicPr preferRelativeResize="0"/>
          <p:nvPr/>
        </p:nvPicPr>
        <p:blipFill>
          <a:blip r:embed="rId4">
            <a:alphaModFix/>
          </a:blip>
          <a:stretch>
            <a:fillRect/>
          </a:stretch>
        </p:blipFill>
        <p:spPr>
          <a:xfrm>
            <a:off x="6229100" y="144899"/>
            <a:ext cx="368476" cy="45980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3"/>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Preventing and Addressing Lead Exposure </a:t>
            </a:r>
            <a:endParaRPr/>
          </a:p>
        </p:txBody>
      </p:sp>
      <p:sp>
        <p:nvSpPr>
          <p:cNvPr id="494" name="Google Shape;494;p63"/>
          <p:cNvSpPr txBox="1"/>
          <p:nvPr>
            <p:ph idx="1" type="body"/>
          </p:nvPr>
        </p:nvSpPr>
        <p:spPr>
          <a:xfrm>
            <a:off x="646300" y="1211225"/>
            <a:ext cx="7871400" cy="30924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Clr>
                <a:schemeClr val="dk1"/>
              </a:buClr>
              <a:buSzPts val="1100"/>
              <a:buFont typeface="Arial"/>
              <a:buNone/>
            </a:pPr>
            <a:r>
              <a:rPr b="1" lang="en" sz="1600"/>
              <a:t>Lead in Paint </a:t>
            </a:r>
            <a:endParaRPr b="1" sz="1600"/>
          </a:p>
          <a:p>
            <a:pPr indent="0" lvl="0" marL="0" rtl="0" algn="l">
              <a:lnSpc>
                <a:spcPct val="115000"/>
              </a:lnSpc>
              <a:spcBef>
                <a:spcPts val="1200"/>
              </a:spcBef>
              <a:spcAft>
                <a:spcPts val="0"/>
              </a:spcAft>
              <a:buClr>
                <a:schemeClr val="dk1"/>
              </a:buClr>
              <a:buSzPts val="1100"/>
              <a:buFont typeface="Arial"/>
              <a:buNone/>
            </a:pPr>
            <a:r>
              <a:rPr b="1" i="1" lang="en" sz="1400"/>
              <a:t>Applicable to facilities constructed prior to 1978 unless program can document that lead-based paint no longer exists.</a:t>
            </a:r>
            <a:endParaRPr b="1" i="1" sz="1400"/>
          </a:p>
          <a:p>
            <a:pPr indent="-317500" lvl="0" marL="457200" rtl="0" algn="l">
              <a:lnSpc>
                <a:spcPct val="115000"/>
              </a:lnSpc>
              <a:spcBef>
                <a:spcPts val="1200"/>
              </a:spcBef>
              <a:spcAft>
                <a:spcPts val="0"/>
              </a:spcAft>
              <a:buSzPts val="1400"/>
              <a:buChar char="●"/>
            </a:pPr>
            <a:r>
              <a:rPr lang="en" sz="1400"/>
              <a:t>Must work with a certified risk assessor when inspecting lead in paint</a:t>
            </a:r>
            <a:endParaRPr sz="1400"/>
          </a:p>
          <a:p>
            <a:pPr indent="-317500" lvl="0" marL="457200" rtl="0" algn="l">
              <a:lnSpc>
                <a:spcPct val="115000"/>
              </a:lnSpc>
              <a:spcBef>
                <a:spcPts val="1000"/>
              </a:spcBef>
              <a:spcAft>
                <a:spcPts val="0"/>
              </a:spcAft>
              <a:buSzPts val="1400"/>
              <a:buChar char="●"/>
            </a:pPr>
            <a:r>
              <a:rPr lang="en" sz="1400"/>
              <a:t>Immediate restrictions to areas where lead has been detected in paint until abatement occurs by an EPA certified abatement contractor</a:t>
            </a:r>
            <a:endParaRPr sz="1400"/>
          </a:p>
          <a:p>
            <a:pPr indent="-317500" lvl="0" marL="457200" rtl="0" algn="l">
              <a:lnSpc>
                <a:spcPct val="115000"/>
              </a:lnSpc>
              <a:spcBef>
                <a:spcPts val="1000"/>
              </a:spcBef>
              <a:spcAft>
                <a:spcPts val="0"/>
              </a:spcAft>
              <a:buSzPts val="1400"/>
              <a:buChar char="●"/>
            </a:pPr>
            <a:r>
              <a:rPr lang="en" sz="1400"/>
              <a:t>Reassess every two years after abatement by a certified risk assessor</a:t>
            </a:r>
            <a:endParaRPr sz="1400"/>
          </a:p>
          <a:p>
            <a:pPr indent="-317500" lvl="0" marL="457200" rtl="0" algn="l">
              <a:lnSpc>
                <a:spcPct val="115000"/>
              </a:lnSpc>
              <a:spcBef>
                <a:spcPts val="1200"/>
              </a:spcBef>
              <a:spcAft>
                <a:spcPts val="0"/>
              </a:spcAft>
              <a:buSzPts val="1400"/>
              <a:buChar char="●"/>
            </a:pPr>
            <a:r>
              <a:rPr lang="en" sz="1400"/>
              <a:t>Notification to parents and staff about lead results and remediation</a:t>
            </a:r>
            <a:endParaRPr sz="1400"/>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495" name="Google Shape;495;p63"/>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a:t>
            </a:r>
            <a:r>
              <a:rPr i="1" lang="en" sz="1300">
                <a:solidFill>
                  <a:schemeClr val="dk1"/>
                </a:solidFill>
                <a:latin typeface="Proxima Nova"/>
                <a:ea typeface="Proxima Nova"/>
                <a:cs typeface="Proxima Nova"/>
                <a:sym typeface="Proxima Nova"/>
              </a:rPr>
              <a:t> 1302.48 (new section)    NPRM pages 122-132 </a:t>
            </a:r>
            <a:r>
              <a:rPr i="1" lang="en" sz="1300">
                <a:solidFill>
                  <a:schemeClr val="dk1"/>
                </a:solidFill>
                <a:latin typeface="Proxima Nova"/>
                <a:ea typeface="Proxima Nova"/>
                <a:cs typeface="Proxima Nova"/>
                <a:sym typeface="Proxima Nova"/>
              </a:rPr>
              <a:t> </a:t>
            </a:r>
            <a:endParaRPr i="1" sz="1300">
              <a:solidFill>
                <a:schemeClr val="dk1"/>
              </a:solidFill>
              <a:latin typeface="Proxima Nova"/>
              <a:ea typeface="Proxima Nova"/>
              <a:cs typeface="Proxima Nova"/>
              <a:sym typeface="Proxima Nova"/>
            </a:endParaRPr>
          </a:p>
        </p:txBody>
      </p:sp>
      <p:pic>
        <p:nvPicPr>
          <p:cNvPr id="496" name="Google Shape;496;p63"/>
          <p:cNvPicPr preferRelativeResize="0"/>
          <p:nvPr/>
        </p:nvPicPr>
        <p:blipFill>
          <a:blip r:embed="rId3">
            <a:alphaModFix/>
          </a:blip>
          <a:stretch>
            <a:fillRect/>
          </a:stretch>
        </p:blipFill>
        <p:spPr>
          <a:xfrm>
            <a:off x="6240125" y="144899"/>
            <a:ext cx="368476" cy="459809"/>
          </a:xfrm>
          <a:prstGeom prst="rect">
            <a:avLst/>
          </a:prstGeom>
          <a:noFill/>
          <a:ln>
            <a:noFill/>
          </a:ln>
        </p:spPr>
      </p:pic>
      <p:pic>
        <p:nvPicPr>
          <p:cNvPr id="497" name="Google Shape;497;p63"/>
          <p:cNvPicPr preferRelativeResize="0"/>
          <p:nvPr/>
        </p:nvPicPr>
        <p:blipFill>
          <a:blip r:embed="rId4">
            <a:alphaModFix/>
          </a:blip>
          <a:stretch>
            <a:fillRect/>
          </a:stretch>
        </p:blipFill>
        <p:spPr>
          <a:xfrm>
            <a:off x="5765675" y="137575"/>
            <a:ext cx="474450" cy="474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4"/>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500"/>
              <a:t>Family Service Worker Assignments </a:t>
            </a:r>
            <a:endParaRPr sz="2500"/>
          </a:p>
          <a:p>
            <a:pPr indent="0" lvl="0" marL="0" marR="0" rtl="0" algn="l">
              <a:lnSpc>
                <a:spcPct val="90000"/>
              </a:lnSpc>
              <a:spcBef>
                <a:spcPts val="0"/>
              </a:spcBef>
              <a:spcAft>
                <a:spcPts val="0"/>
              </a:spcAft>
              <a:buNone/>
            </a:pPr>
            <a:r>
              <a:rPr lang="en" sz="2500"/>
              <a:t>and QRIS</a:t>
            </a:r>
            <a:endParaRPr sz="2500"/>
          </a:p>
        </p:txBody>
      </p:sp>
      <p:sp>
        <p:nvSpPr>
          <p:cNvPr id="503" name="Google Shape;503;p64"/>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None/>
            </a:pPr>
            <a:r>
              <a:rPr b="1" lang="en" sz="1600"/>
              <a:t>Family Service Worker Assignments (1302.52)</a:t>
            </a:r>
            <a:endParaRPr b="1" sz="1600"/>
          </a:p>
          <a:p>
            <a:pPr indent="-330200" lvl="0" marL="457200" rtl="0" algn="l">
              <a:lnSpc>
                <a:spcPct val="115000"/>
              </a:lnSpc>
              <a:spcBef>
                <a:spcPts val="1200"/>
              </a:spcBef>
              <a:spcAft>
                <a:spcPts val="0"/>
              </a:spcAft>
              <a:buSzPts val="1600"/>
              <a:buChar char="●"/>
            </a:pPr>
            <a:r>
              <a:rPr lang="en" sz="1600"/>
              <a:t>FSW caseloads cannot exceed 40:1</a:t>
            </a:r>
            <a:endParaRPr sz="1600"/>
          </a:p>
          <a:p>
            <a:pPr indent="0" lvl="0" marL="0" rtl="0" algn="l">
              <a:lnSpc>
                <a:spcPct val="115000"/>
              </a:lnSpc>
              <a:spcBef>
                <a:spcPts val="1200"/>
              </a:spcBef>
              <a:spcAft>
                <a:spcPts val="0"/>
              </a:spcAft>
              <a:buNone/>
            </a:pPr>
            <a:r>
              <a:rPr lang="en" sz="1600"/>
              <a:t> </a:t>
            </a:r>
            <a:r>
              <a:rPr b="1" lang="en" sz="1400"/>
              <a:t>	</a:t>
            </a:r>
            <a:r>
              <a:rPr b="1" lang="en" sz="1400"/>
              <a:t>Effective date: 3 years after publication date for final rule.</a:t>
            </a:r>
            <a:endParaRPr b="1" sz="1400"/>
          </a:p>
          <a:p>
            <a:pPr indent="0" lvl="0" marL="0" rtl="0" algn="l">
              <a:lnSpc>
                <a:spcPct val="115000"/>
              </a:lnSpc>
              <a:spcBef>
                <a:spcPts val="1200"/>
              </a:spcBef>
              <a:spcAft>
                <a:spcPts val="0"/>
              </a:spcAft>
              <a:buNone/>
            </a:pPr>
            <a:r>
              <a:t/>
            </a:r>
            <a:endParaRPr b="1" sz="1600"/>
          </a:p>
          <a:p>
            <a:pPr indent="0" lvl="0" marL="0" rtl="0" algn="l">
              <a:lnSpc>
                <a:spcPct val="115000"/>
              </a:lnSpc>
              <a:spcBef>
                <a:spcPts val="1200"/>
              </a:spcBef>
              <a:spcAft>
                <a:spcPts val="0"/>
              </a:spcAft>
              <a:buNone/>
            </a:pPr>
            <a:r>
              <a:rPr b="1" lang="en" sz="1600"/>
              <a:t>Participation in QRIS (1302.53)</a:t>
            </a:r>
            <a:endParaRPr b="1" sz="1600"/>
          </a:p>
          <a:p>
            <a:pPr indent="-330200" lvl="0" marL="457200" rtl="0" algn="l">
              <a:lnSpc>
                <a:spcPct val="115000"/>
              </a:lnSpc>
              <a:spcBef>
                <a:spcPts val="1200"/>
              </a:spcBef>
              <a:spcAft>
                <a:spcPts val="0"/>
              </a:spcAft>
              <a:buSzPts val="1600"/>
              <a:buChar char="●"/>
            </a:pPr>
            <a:r>
              <a:rPr lang="en" sz="1600"/>
              <a:t>Softens requirement from “must” participate to “should” participate</a:t>
            </a:r>
            <a:endParaRPr sz="1600"/>
          </a:p>
          <a:p>
            <a:pPr indent="-330200" lvl="0" marL="457200" rtl="0" algn="l">
              <a:lnSpc>
                <a:spcPct val="115000"/>
              </a:lnSpc>
              <a:spcBef>
                <a:spcPts val="0"/>
              </a:spcBef>
              <a:spcAft>
                <a:spcPts val="0"/>
              </a:spcAft>
              <a:buSzPts val="1600"/>
              <a:buChar char="●"/>
            </a:pPr>
            <a:r>
              <a:rPr lang="en" sz="1600"/>
              <a:t>Eliminates conditions related to program’s participation</a:t>
            </a:r>
            <a:endParaRPr sz="1600"/>
          </a:p>
        </p:txBody>
      </p:sp>
      <p:sp>
        <p:nvSpPr>
          <p:cNvPr id="504" name="Google Shape;504;p64"/>
          <p:cNvSpPr txBox="1"/>
          <p:nvPr/>
        </p:nvSpPr>
        <p:spPr>
          <a:xfrm>
            <a:off x="355150" y="4517850"/>
            <a:ext cx="8033700" cy="3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1302.52   NPRM pages 133-137; 1302.53   NPRM pages 138-141 </a:t>
            </a:r>
            <a:endParaRPr i="1" sz="1300">
              <a:solidFill>
                <a:schemeClr val="dk1"/>
              </a:solidFill>
              <a:latin typeface="Proxima Nova"/>
              <a:ea typeface="Proxima Nova"/>
              <a:cs typeface="Proxima Nova"/>
              <a:sym typeface="Proxima Nova"/>
            </a:endParaRPr>
          </a:p>
        </p:txBody>
      </p:sp>
      <p:pic>
        <p:nvPicPr>
          <p:cNvPr id="505" name="Google Shape;505;p64"/>
          <p:cNvPicPr preferRelativeResize="0"/>
          <p:nvPr/>
        </p:nvPicPr>
        <p:blipFill>
          <a:blip r:embed="rId3">
            <a:alphaModFix/>
          </a:blip>
          <a:stretch>
            <a:fillRect/>
          </a:stretch>
        </p:blipFill>
        <p:spPr>
          <a:xfrm>
            <a:off x="6068400" y="727150"/>
            <a:ext cx="474450" cy="474450"/>
          </a:xfrm>
          <a:prstGeom prst="rect">
            <a:avLst/>
          </a:prstGeom>
          <a:noFill/>
          <a:ln>
            <a:noFill/>
          </a:ln>
        </p:spPr>
      </p:pic>
      <p:pic>
        <p:nvPicPr>
          <p:cNvPr id="506" name="Google Shape;506;p64"/>
          <p:cNvPicPr preferRelativeResize="0"/>
          <p:nvPr/>
        </p:nvPicPr>
        <p:blipFill rotWithShape="1">
          <a:blip r:embed="rId4">
            <a:alphaModFix/>
          </a:blip>
          <a:srcRect b="5630" l="7188" r="19685" t="43178"/>
          <a:stretch/>
        </p:blipFill>
        <p:spPr>
          <a:xfrm>
            <a:off x="6542860" y="729653"/>
            <a:ext cx="474440" cy="469450"/>
          </a:xfrm>
          <a:prstGeom prst="rect">
            <a:avLst/>
          </a:prstGeom>
          <a:noFill/>
          <a:ln>
            <a:noFill/>
          </a:ln>
        </p:spPr>
      </p:pic>
      <p:pic>
        <p:nvPicPr>
          <p:cNvPr id="507" name="Google Shape;507;p64"/>
          <p:cNvPicPr preferRelativeResize="0"/>
          <p:nvPr/>
        </p:nvPicPr>
        <p:blipFill>
          <a:blip r:embed="rId5">
            <a:alphaModFix/>
          </a:blip>
          <a:stretch>
            <a:fillRect/>
          </a:stretch>
        </p:blipFill>
        <p:spPr>
          <a:xfrm>
            <a:off x="5699913" y="766412"/>
            <a:ext cx="368475" cy="39593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5"/>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Services to Pregnant Women and People </a:t>
            </a:r>
            <a:endParaRPr sz="2600"/>
          </a:p>
        </p:txBody>
      </p:sp>
      <p:sp>
        <p:nvSpPr>
          <p:cNvPr id="513" name="Google Shape;513;p65"/>
          <p:cNvSpPr txBox="1"/>
          <p:nvPr>
            <p:ph idx="1" type="body"/>
          </p:nvPr>
        </p:nvSpPr>
        <p:spPr>
          <a:xfrm>
            <a:off x="646300" y="1211225"/>
            <a:ext cx="7871400" cy="30924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Requires newborn visit to include discussion of postpartum mental and physical health, infant help and support for basic needs </a:t>
            </a:r>
            <a:endParaRPr sz="1600">
              <a:solidFill>
                <a:srgbClr val="000000"/>
              </a:solidFill>
            </a:endParaRPr>
          </a:p>
          <a:p>
            <a:pPr indent="-330200" lvl="0" marL="457200" rtl="0" algn="l">
              <a:lnSpc>
                <a:spcPct val="100000"/>
              </a:lnSpc>
              <a:spcBef>
                <a:spcPts val="1000"/>
              </a:spcBef>
              <a:spcAft>
                <a:spcPts val="0"/>
              </a:spcAft>
              <a:buClr>
                <a:srgbClr val="000000"/>
              </a:buClr>
              <a:buSzPts val="1600"/>
              <a:buFont typeface="Calibri"/>
              <a:buChar char="●"/>
            </a:pPr>
            <a:r>
              <a:rPr lang="en" sz="1600">
                <a:solidFill>
                  <a:srgbClr val="000000"/>
                </a:solidFill>
              </a:rPr>
              <a:t>Requires program to track/document services to pregnant women </a:t>
            </a:r>
            <a:endParaRPr sz="1600">
              <a:solidFill>
                <a:srgbClr val="000000"/>
              </a:solidFill>
            </a:endParaRPr>
          </a:p>
          <a:p>
            <a:pPr indent="457200" lvl="0" marL="0" rtl="0" algn="l">
              <a:lnSpc>
                <a:spcPct val="100000"/>
              </a:lnSpc>
              <a:spcBef>
                <a:spcPts val="1000"/>
              </a:spcBef>
              <a:spcAft>
                <a:spcPts val="0"/>
              </a:spcAft>
              <a:buNone/>
            </a:pPr>
            <a:r>
              <a:rPr b="1" lang="en" sz="1400">
                <a:solidFill>
                  <a:srgbClr val="000000"/>
                </a:solidFill>
              </a:rPr>
              <a:t>Effective date: 120 days after final publication of rule</a:t>
            </a:r>
            <a:endParaRPr b="1" sz="14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Enrolled pregnant women should receive Family Partnership services directed towards their perinatal and postpartum care needs</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If a program chooses to use a curriculum they should select a curriculum that focuses on maternal and child health</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Calibri"/>
              <a:buChar char="●"/>
            </a:pPr>
            <a:r>
              <a:rPr lang="en" sz="1600">
                <a:solidFill>
                  <a:srgbClr val="000000"/>
                </a:solidFill>
              </a:rPr>
              <a:t>Requires identification and reduction of barriers to healthy pregnancy outcomes </a:t>
            </a:r>
            <a:r>
              <a:rPr b="1" lang="en" sz="1400">
                <a:solidFill>
                  <a:srgbClr val="000000"/>
                </a:solidFill>
              </a:rPr>
              <a:t>Effective date: 180 days after final publication of rule</a:t>
            </a:r>
            <a:endParaRPr b="1" sz="1400">
              <a:solidFill>
                <a:srgbClr val="000000"/>
              </a:solidFill>
            </a:endParaRPr>
          </a:p>
          <a:p>
            <a:pPr indent="0" lvl="0" marL="0" rtl="0" algn="l">
              <a:lnSpc>
                <a:spcPct val="107916"/>
              </a:lnSpc>
              <a:spcBef>
                <a:spcPts val="0"/>
              </a:spcBef>
              <a:spcAft>
                <a:spcPts val="0"/>
              </a:spcAft>
              <a:buNone/>
            </a:pPr>
            <a:r>
              <a:rPr lang="en" sz="1600">
                <a:solidFill>
                  <a:srgbClr val="000000"/>
                </a:solidFill>
              </a:rPr>
              <a:t>   </a:t>
            </a:r>
            <a:endParaRPr sz="1600">
              <a:solidFill>
                <a:srgbClr val="000000"/>
              </a:solidFill>
            </a:endParaRPr>
          </a:p>
          <a:p>
            <a:pPr indent="0" lvl="0" marL="0" rtl="0" algn="l">
              <a:lnSpc>
                <a:spcPct val="115000"/>
              </a:lnSpc>
              <a:spcBef>
                <a:spcPts val="1200"/>
              </a:spcBef>
              <a:spcAft>
                <a:spcPts val="1200"/>
              </a:spcAft>
              <a:buNone/>
            </a:pPr>
            <a:r>
              <a:t/>
            </a:r>
            <a:endParaRPr sz="2200"/>
          </a:p>
        </p:txBody>
      </p:sp>
      <p:sp>
        <p:nvSpPr>
          <p:cNvPr id="514" name="Google Shape;514;p65"/>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a:t>
            </a:r>
            <a:r>
              <a:rPr i="1" lang="en" sz="1300">
                <a:solidFill>
                  <a:schemeClr val="dk1"/>
                </a:solidFill>
                <a:latin typeface="Proxima Nova"/>
                <a:ea typeface="Proxima Nova"/>
                <a:cs typeface="Proxima Nova"/>
                <a:sym typeface="Proxima Nova"/>
              </a:rPr>
              <a:t>302.80, 1302.82     NPRM pages 142-147</a:t>
            </a:r>
            <a:endParaRPr i="1" sz="1300">
              <a:solidFill>
                <a:schemeClr val="dk1"/>
              </a:solidFill>
              <a:latin typeface="Proxima Nova"/>
              <a:ea typeface="Proxima Nova"/>
              <a:cs typeface="Proxima Nova"/>
              <a:sym typeface="Proxima Nova"/>
            </a:endParaRPr>
          </a:p>
        </p:txBody>
      </p:sp>
      <p:pic>
        <p:nvPicPr>
          <p:cNvPr id="515" name="Google Shape;515;p65"/>
          <p:cNvPicPr preferRelativeResize="0"/>
          <p:nvPr/>
        </p:nvPicPr>
        <p:blipFill>
          <a:blip r:embed="rId3">
            <a:alphaModFix/>
          </a:blip>
          <a:stretch>
            <a:fillRect/>
          </a:stretch>
        </p:blipFill>
        <p:spPr>
          <a:xfrm>
            <a:off x="6176700" y="136924"/>
            <a:ext cx="368476" cy="45980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6"/>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Standards of Conduct</a:t>
            </a:r>
            <a:endParaRPr sz="2600"/>
          </a:p>
        </p:txBody>
      </p:sp>
      <p:sp>
        <p:nvSpPr>
          <p:cNvPr id="521" name="Google Shape;521;p66"/>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lnSpc>
                <a:spcPct val="115000"/>
              </a:lnSpc>
              <a:spcBef>
                <a:spcPts val="1000"/>
              </a:spcBef>
              <a:spcAft>
                <a:spcPts val="0"/>
              </a:spcAft>
              <a:buSzPts val="1600"/>
              <a:buFont typeface="Proxima Nova"/>
              <a:buChar char="●"/>
            </a:pPr>
            <a:r>
              <a:rPr lang="en" sz="1600">
                <a:solidFill>
                  <a:srgbClr val="000000"/>
                </a:solidFill>
              </a:rPr>
              <a:t>New language under 1302.90 (c) (1) (ii) - Staff, consultants, volunteers do not engage in behaviors that would be reasonably suspected to negatively impact the health, mental health, or safety of children</a:t>
            </a:r>
            <a:endParaRPr sz="1600">
              <a:solidFill>
                <a:srgbClr val="000000"/>
              </a:solidFill>
            </a:endParaRPr>
          </a:p>
          <a:p>
            <a:pPr indent="-330200" lvl="0" marL="457200" rtl="0" algn="l">
              <a:lnSpc>
                <a:spcPct val="107916"/>
              </a:lnSpc>
              <a:spcBef>
                <a:spcPts val="1200"/>
              </a:spcBef>
              <a:spcAft>
                <a:spcPts val="0"/>
              </a:spcAft>
              <a:buClr>
                <a:srgbClr val="000000"/>
              </a:buClr>
              <a:buSzPts val="1600"/>
              <a:buFont typeface="Proxima Nova"/>
              <a:buChar char="●"/>
            </a:pPr>
            <a:r>
              <a:rPr lang="en" sz="1600">
                <a:solidFill>
                  <a:srgbClr val="000000"/>
                </a:solidFill>
              </a:rPr>
              <a:t>Adds several very specific definitions and examples of unacceptable behavior to ensure clarity, best practices and more precise terminology </a:t>
            </a:r>
            <a:r>
              <a:rPr lang="en" sz="1600">
                <a:solidFill>
                  <a:schemeClr val="accent3"/>
                </a:solidFill>
              </a:rPr>
              <a:t>1302.90 (c)(ii) A-D</a:t>
            </a:r>
            <a:r>
              <a:rPr lang="en" sz="1600">
                <a:solidFill>
                  <a:srgbClr val="000000"/>
                </a:solidFill>
              </a:rPr>
              <a:t> </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Clarifies who is required to report incidents of abuse and neglect- staff, consultants, volunteers and contractors </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Strengthens language to clarify volunteers CANNOT be alone with children</a:t>
            </a:r>
            <a:endParaRPr sz="1600">
              <a:solidFill>
                <a:srgbClr val="000000"/>
              </a:solidFill>
            </a:endParaRPr>
          </a:p>
          <a:p>
            <a:pPr indent="0" lvl="0" marL="0" rtl="0" algn="l">
              <a:lnSpc>
                <a:spcPct val="107916"/>
              </a:lnSpc>
              <a:spcBef>
                <a:spcPts val="800"/>
              </a:spcBef>
              <a:spcAft>
                <a:spcPts val="0"/>
              </a:spcAft>
              <a:buNone/>
            </a:pPr>
            <a:r>
              <a:t/>
            </a:r>
            <a:endParaRPr b="1" sz="1500">
              <a:solidFill>
                <a:srgbClr val="000000"/>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522" name="Google Shape;522;p66"/>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1302.90    NPRM pages 147--151 </a:t>
            </a:r>
            <a:endParaRPr i="1" sz="1300">
              <a:solidFill>
                <a:schemeClr val="dk1"/>
              </a:solidFill>
              <a:latin typeface="Proxima Nova"/>
              <a:ea typeface="Proxima Nova"/>
              <a:cs typeface="Proxima Nova"/>
              <a:sym typeface="Proxima Nov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7"/>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St</a:t>
            </a:r>
            <a:r>
              <a:rPr lang="en" sz="2600"/>
              <a:t>aff Training to Support Child Safety</a:t>
            </a:r>
            <a:endParaRPr/>
          </a:p>
        </p:txBody>
      </p:sp>
      <p:sp>
        <p:nvSpPr>
          <p:cNvPr id="528" name="Google Shape;528;p67"/>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61950" lvl="0" marL="457200" marR="0" rtl="0" algn="l">
              <a:lnSpc>
                <a:spcPct val="115000"/>
              </a:lnSpc>
              <a:spcBef>
                <a:spcPts val="1200"/>
              </a:spcBef>
              <a:spcAft>
                <a:spcPts val="0"/>
              </a:spcAft>
              <a:buSzPts val="2100"/>
              <a:buFont typeface="Proxima Nova"/>
              <a:buChar char="•"/>
            </a:pPr>
            <a:r>
              <a:rPr lang="en" sz="1600"/>
              <a:t>Requires annual mandated reporter training</a:t>
            </a:r>
            <a:endParaRPr sz="1600"/>
          </a:p>
          <a:p>
            <a:pPr indent="-361950" lvl="0" marL="457200" rtl="0" algn="l">
              <a:lnSpc>
                <a:spcPct val="115000"/>
              </a:lnSpc>
              <a:spcBef>
                <a:spcPts val="0"/>
              </a:spcBef>
              <a:spcAft>
                <a:spcPts val="0"/>
              </a:spcAft>
              <a:buSzPts val="2100"/>
              <a:buFont typeface="Proxima Nova"/>
              <a:buChar char="•"/>
            </a:pPr>
            <a:r>
              <a:rPr lang="en" sz="1600"/>
              <a:t>Annual training on positive strategies to understand and support children’s social and emotional development and tools for preventing and managing challenging behavior</a:t>
            </a:r>
            <a:endParaRPr sz="1600"/>
          </a:p>
          <a:p>
            <a:pPr indent="-361950" lvl="0" marL="457200" rtl="0" algn="l">
              <a:lnSpc>
                <a:spcPct val="115000"/>
              </a:lnSpc>
              <a:spcBef>
                <a:spcPts val="0"/>
              </a:spcBef>
              <a:spcAft>
                <a:spcPts val="0"/>
              </a:spcAft>
              <a:buSzPts val="2100"/>
              <a:buFont typeface="Proxima Nova"/>
              <a:buChar char="•"/>
            </a:pPr>
            <a:r>
              <a:rPr lang="en" sz="1600"/>
              <a:t>Requires a “system” to ensure all staff are trained in reporting procedures</a:t>
            </a:r>
            <a:endParaRPr sz="1600"/>
          </a:p>
          <a:p>
            <a:pPr indent="0" lvl="0" marL="0" rtl="0" algn="l">
              <a:lnSpc>
                <a:spcPct val="115000"/>
              </a:lnSpc>
              <a:spcBef>
                <a:spcPts val="1200"/>
              </a:spcBef>
              <a:spcAft>
                <a:spcPts val="0"/>
              </a:spcAft>
              <a:buClr>
                <a:schemeClr val="dk1"/>
              </a:buClr>
              <a:buSzPts val="1100"/>
              <a:buFont typeface="Arial"/>
              <a:buNone/>
            </a:pPr>
            <a:r>
              <a:rPr lang="en" sz="1100"/>
              <a:t> </a:t>
            </a:r>
            <a:endParaRPr sz="1100"/>
          </a:p>
          <a:p>
            <a:pPr indent="0" lvl="0" marL="0" rtl="0" algn="l">
              <a:spcBef>
                <a:spcPts val="120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sp>
        <p:nvSpPr>
          <p:cNvPr id="529" name="Google Shape;529;p67"/>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a:t>
            </a:r>
            <a:r>
              <a:rPr i="1" lang="en" sz="1300">
                <a:solidFill>
                  <a:schemeClr val="dk1"/>
                </a:solidFill>
                <a:latin typeface="Proxima Nova"/>
                <a:ea typeface="Proxima Nova"/>
                <a:cs typeface="Proxima Nova"/>
                <a:sym typeface="Proxima Nova"/>
              </a:rPr>
              <a:t>1302.92, 1302.101     NPRM pages 152-154</a:t>
            </a:r>
            <a:r>
              <a:rPr i="1" lang="en" sz="1300">
                <a:solidFill>
                  <a:schemeClr val="dk1"/>
                </a:solidFill>
                <a:latin typeface="Proxima Nova"/>
                <a:ea typeface="Proxima Nova"/>
                <a:cs typeface="Proxima Nova"/>
                <a:sym typeface="Proxima Nova"/>
              </a:rPr>
              <a:t> </a:t>
            </a:r>
            <a:endParaRPr i="1" sz="1300">
              <a:solidFill>
                <a:schemeClr val="dk1"/>
              </a:solidFill>
              <a:latin typeface="Proxima Nova"/>
              <a:ea typeface="Proxima Nova"/>
              <a:cs typeface="Proxima Nova"/>
              <a:sym typeface="Proxima Nova"/>
            </a:endParaRPr>
          </a:p>
        </p:txBody>
      </p:sp>
      <p:pic>
        <p:nvPicPr>
          <p:cNvPr id="530" name="Google Shape;530;p67"/>
          <p:cNvPicPr preferRelativeResize="0"/>
          <p:nvPr/>
        </p:nvPicPr>
        <p:blipFill>
          <a:blip r:embed="rId3">
            <a:alphaModFix/>
          </a:blip>
          <a:stretch>
            <a:fillRect/>
          </a:stretch>
        </p:blipFill>
        <p:spPr>
          <a:xfrm>
            <a:off x="6686650" y="443074"/>
            <a:ext cx="368476" cy="4598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NHSA’s Timeline</a:t>
            </a:r>
            <a:endParaRPr/>
          </a:p>
        </p:txBody>
      </p:sp>
      <p:sp>
        <p:nvSpPr>
          <p:cNvPr id="177" name="Google Shape;177;p23"/>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0" lvl="0" marL="0" rtl="0" algn="l">
              <a:lnSpc>
                <a:spcPct val="115000"/>
              </a:lnSpc>
              <a:spcBef>
                <a:spcPts val="800"/>
              </a:spcBef>
              <a:spcAft>
                <a:spcPts val="0"/>
              </a:spcAft>
              <a:buNone/>
            </a:pPr>
            <a:r>
              <a:rPr b="1" lang="en" sz="1600"/>
              <a:t>Nov. 18 - Jan. 1: </a:t>
            </a:r>
            <a:r>
              <a:rPr lang="en" sz="1600"/>
              <a:t>Submit questions and comments directly: </a:t>
            </a:r>
            <a:r>
              <a:rPr b="1" lang="en" sz="1200" u="sng">
                <a:solidFill>
                  <a:srgbClr val="0083BB"/>
                </a:solidFill>
                <a:latin typeface="Arial"/>
                <a:ea typeface="Arial"/>
                <a:cs typeface="Arial"/>
                <a:sym typeface="Arial"/>
                <a:hlinkClick r:id="rId3">
                  <a:extLst>
                    <a:ext uri="{A12FA001-AC4F-418D-AE19-62706E023703}">
                      <ahyp:hlinkClr val="tx"/>
                    </a:ext>
                  </a:extLst>
                </a:hlinkClick>
              </a:rPr>
              <a:t>go.nhsa.org/NPRMwebinarQA</a:t>
            </a:r>
            <a:r>
              <a:rPr lang="en" sz="1200">
                <a:solidFill>
                  <a:srgbClr val="000000"/>
                </a:solidFill>
                <a:highlight>
                  <a:srgbClr val="FFFFFF"/>
                </a:highlight>
                <a:latin typeface="Arial"/>
                <a:ea typeface="Arial"/>
                <a:cs typeface="Arial"/>
                <a:sym typeface="Arial"/>
              </a:rPr>
              <a:t> </a:t>
            </a:r>
            <a:endParaRPr sz="1600"/>
          </a:p>
          <a:p>
            <a:pPr indent="0" lvl="0" marL="0" rtl="0" algn="l">
              <a:lnSpc>
                <a:spcPct val="115000"/>
              </a:lnSpc>
              <a:spcBef>
                <a:spcPts val="800"/>
              </a:spcBef>
              <a:spcAft>
                <a:spcPts val="0"/>
              </a:spcAft>
              <a:buNone/>
            </a:pPr>
            <a:r>
              <a:rPr b="1" lang="en" sz="1600"/>
              <a:t>Nov. 20</a:t>
            </a:r>
            <a:r>
              <a:rPr lang="en" sz="1600"/>
              <a:t>	Webinar 1: </a:t>
            </a:r>
            <a:r>
              <a:rPr lang="en" sz="1600">
                <a:solidFill>
                  <a:srgbClr val="000000"/>
                </a:solidFill>
              </a:rPr>
              <a:t>How Head Start Responds to the NPRM and First Look</a:t>
            </a:r>
            <a:endParaRPr sz="1600" u="sng">
              <a:solidFill>
                <a:srgbClr val="0083BB"/>
              </a:solidFill>
            </a:endParaRPr>
          </a:p>
          <a:p>
            <a:pPr indent="0" lvl="0" marL="0" rtl="0" algn="l">
              <a:lnSpc>
                <a:spcPct val="115000"/>
              </a:lnSpc>
              <a:spcBef>
                <a:spcPts val="0"/>
              </a:spcBef>
              <a:spcAft>
                <a:spcPts val="0"/>
              </a:spcAft>
              <a:buNone/>
            </a:pPr>
            <a:r>
              <a:rPr b="1" lang="en" sz="1600">
                <a:solidFill>
                  <a:srgbClr val="000000"/>
                </a:solidFill>
              </a:rPr>
              <a:t>Nov. 29</a:t>
            </a:r>
            <a:r>
              <a:rPr lang="en" sz="1600">
                <a:solidFill>
                  <a:srgbClr val="000000"/>
                </a:solidFill>
              </a:rPr>
              <a:t>	</a:t>
            </a:r>
            <a:r>
              <a:rPr lang="en" sz="1600" u="sng">
                <a:solidFill>
                  <a:schemeClr val="hlink"/>
                </a:solidFill>
                <a:hlinkClick r:id="rId4"/>
              </a:rPr>
              <a:t>Webinar 2</a:t>
            </a:r>
            <a:r>
              <a:rPr lang="en" sz="1600">
                <a:solidFill>
                  <a:srgbClr val="000000"/>
                </a:solidFill>
              </a:rPr>
              <a:t>: Workforce Supports, Mental Health, and Prenatal Services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Nov. 29</a:t>
            </a:r>
            <a:r>
              <a:rPr lang="en" sz="1600">
                <a:solidFill>
                  <a:srgbClr val="000000"/>
                </a:solidFill>
              </a:rPr>
              <a:t>	Survey opens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Dec. 1</a:t>
            </a:r>
            <a:r>
              <a:rPr lang="en" sz="1600">
                <a:solidFill>
                  <a:srgbClr val="000000"/>
                </a:solidFill>
              </a:rPr>
              <a:t>	</a:t>
            </a:r>
            <a:r>
              <a:rPr lang="en" sz="1600" u="sng">
                <a:solidFill>
                  <a:schemeClr val="hlink"/>
                </a:solidFill>
                <a:hlinkClick r:id="rId5"/>
              </a:rPr>
              <a:t>Webinar 3</a:t>
            </a:r>
            <a:r>
              <a:rPr lang="en" sz="1600">
                <a:solidFill>
                  <a:srgbClr val="000000"/>
                </a:solidFill>
              </a:rPr>
              <a:t>: Enhanced Oversight, Reporting, and Additional Provisions </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Dec. 12</a:t>
            </a:r>
            <a:r>
              <a:rPr lang="en" sz="1600">
                <a:solidFill>
                  <a:srgbClr val="000000"/>
                </a:solidFill>
              </a:rPr>
              <a:t>	Survey closes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Jan. TBD	 </a:t>
            </a:r>
            <a:r>
              <a:rPr lang="en" sz="1600">
                <a:solidFill>
                  <a:srgbClr val="000000"/>
                </a:solidFill>
              </a:rPr>
              <a:t>Webinar 4: Reviewing draft comments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Early Jan  </a:t>
            </a:r>
            <a:r>
              <a:rPr lang="en" sz="1600">
                <a:solidFill>
                  <a:srgbClr val="000000"/>
                </a:solidFill>
              </a:rPr>
              <a:t>Circulate draft comment letter for feedback; gather signatures on comment letter and/or encourage individual letters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Jan. 19</a:t>
            </a:r>
            <a:r>
              <a:rPr lang="en" sz="1600">
                <a:solidFill>
                  <a:srgbClr val="000000"/>
                </a:solidFill>
              </a:rPr>
              <a:t>	Comments due</a:t>
            </a:r>
            <a:endParaRPr sz="16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8"/>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Incident Reporting</a:t>
            </a:r>
            <a:endParaRPr sz="2600"/>
          </a:p>
        </p:txBody>
      </p:sp>
      <p:sp>
        <p:nvSpPr>
          <p:cNvPr id="536" name="Google Shape;536;p68"/>
          <p:cNvSpPr txBox="1"/>
          <p:nvPr>
            <p:ph idx="1" type="body"/>
          </p:nvPr>
        </p:nvSpPr>
        <p:spPr>
          <a:xfrm>
            <a:off x="646300" y="1363625"/>
            <a:ext cx="7871400" cy="3092400"/>
          </a:xfrm>
          <a:prstGeom prst="rect">
            <a:avLst/>
          </a:prstGeom>
        </p:spPr>
        <p:txBody>
          <a:bodyPr anchorCtr="0" anchor="t" bIns="34275" lIns="68575" spcFirstLastPara="1" rIns="68575" wrap="square" tIns="34275">
            <a:noAutofit/>
          </a:bodyPr>
          <a:lstStyle/>
          <a:p>
            <a:pPr indent="-317500" lvl="0" marL="457200" rtl="0" algn="l">
              <a:lnSpc>
                <a:spcPct val="107916"/>
              </a:lnSpc>
              <a:spcBef>
                <a:spcPts val="0"/>
              </a:spcBef>
              <a:spcAft>
                <a:spcPts val="0"/>
              </a:spcAft>
              <a:buClr>
                <a:srgbClr val="000000"/>
              </a:buClr>
              <a:buSzPts val="1400"/>
              <a:buFont typeface="Proxima Nova"/>
              <a:buChar char="●"/>
            </a:pPr>
            <a:r>
              <a:rPr lang="en" sz="1400">
                <a:solidFill>
                  <a:srgbClr val="000000"/>
                </a:solidFill>
              </a:rPr>
              <a:t>Must report incident within 3 business days unless a natural disaster prevents timely reporting</a:t>
            </a:r>
            <a:endParaRPr sz="1400">
              <a:solidFill>
                <a:srgbClr val="000000"/>
              </a:solidFill>
            </a:endParaRPr>
          </a:p>
          <a:p>
            <a:pPr indent="-317500" lvl="0" marL="457200" rtl="0" algn="l">
              <a:lnSpc>
                <a:spcPct val="107916"/>
              </a:lnSpc>
              <a:spcBef>
                <a:spcPts val="1000"/>
              </a:spcBef>
              <a:spcAft>
                <a:spcPts val="0"/>
              </a:spcAft>
              <a:buClr>
                <a:srgbClr val="000000"/>
              </a:buClr>
              <a:buSzPts val="1400"/>
              <a:buFont typeface="Proxima Nova"/>
              <a:buChar char="●"/>
            </a:pPr>
            <a:r>
              <a:rPr lang="en" sz="1400">
                <a:solidFill>
                  <a:srgbClr val="000000"/>
                </a:solidFill>
              </a:rPr>
              <a:t>Defines a reportable incident as any significant incident that affects health, </a:t>
            </a:r>
            <a:r>
              <a:rPr b="1" lang="en" sz="1400">
                <a:solidFill>
                  <a:schemeClr val="accent3"/>
                </a:solidFill>
              </a:rPr>
              <a:t>mental health</a:t>
            </a:r>
            <a:r>
              <a:rPr lang="en" sz="1400">
                <a:solidFill>
                  <a:srgbClr val="000000"/>
                </a:solidFill>
              </a:rPr>
              <a:t> or safety of a child that occurs in a setting any where HS services are provided that involve a HS adult or HS child </a:t>
            </a:r>
            <a:endParaRPr sz="1400">
              <a:solidFill>
                <a:srgbClr val="000000"/>
              </a:solidFill>
            </a:endParaRPr>
          </a:p>
          <a:p>
            <a:pPr indent="-317500" lvl="0" marL="457200" rtl="0" algn="l">
              <a:lnSpc>
                <a:spcPct val="107916"/>
              </a:lnSpc>
              <a:spcBef>
                <a:spcPts val="1000"/>
              </a:spcBef>
              <a:spcAft>
                <a:spcPts val="0"/>
              </a:spcAft>
              <a:buClr>
                <a:srgbClr val="000000"/>
              </a:buClr>
              <a:buSzPts val="1400"/>
              <a:buFont typeface="Proxima Nova"/>
              <a:buChar char="●"/>
            </a:pPr>
            <a:r>
              <a:rPr lang="en" sz="1400">
                <a:solidFill>
                  <a:srgbClr val="000000"/>
                </a:solidFill>
              </a:rPr>
              <a:t>The following two new sub-paragraphs clarify who must be involved in the incident in order for it to be reportable to OHS.  Reportable incidents are those that involve either -</a:t>
            </a:r>
            <a:endParaRPr sz="1400">
              <a:solidFill>
                <a:srgbClr val="000000"/>
              </a:solidFill>
            </a:endParaRPr>
          </a:p>
          <a:p>
            <a:pPr indent="-317500" lvl="1" marL="914400" rtl="0" algn="l">
              <a:lnSpc>
                <a:spcPct val="107916"/>
              </a:lnSpc>
              <a:spcBef>
                <a:spcPts val="1000"/>
              </a:spcBef>
              <a:spcAft>
                <a:spcPts val="0"/>
              </a:spcAft>
              <a:buClr>
                <a:srgbClr val="000000"/>
              </a:buClr>
              <a:buSzPts val="1400"/>
              <a:buFont typeface="Proxima Nova"/>
              <a:buChar char="o"/>
            </a:pPr>
            <a:r>
              <a:rPr lang="en" sz="1400">
                <a:solidFill>
                  <a:srgbClr val="000000"/>
                </a:solidFill>
              </a:rPr>
              <a:t>staff, contractor, volunteer, or other adult that participates in either a classroom or program at least partially funded by HS, regardless of whether the child receives HS services or</a:t>
            </a:r>
            <a:endParaRPr sz="1400">
              <a:solidFill>
                <a:srgbClr val="000000"/>
              </a:solidFill>
            </a:endParaRPr>
          </a:p>
          <a:p>
            <a:pPr indent="-317500" lvl="1" marL="914400" rtl="0" algn="l">
              <a:lnSpc>
                <a:spcPct val="107916"/>
              </a:lnSpc>
              <a:spcBef>
                <a:spcPts val="1000"/>
              </a:spcBef>
              <a:spcAft>
                <a:spcPts val="1000"/>
              </a:spcAft>
              <a:buClr>
                <a:srgbClr val="000000"/>
              </a:buClr>
              <a:buSzPts val="1400"/>
              <a:buFont typeface="Courier New"/>
              <a:buChar char="o"/>
            </a:pPr>
            <a:r>
              <a:rPr lang="en" sz="1400">
                <a:solidFill>
                  <a:srgbClr val="000000"/>
                </a:solidFill>
              </a:rPr>
              <a:t>a child that receives services fully or partially funded by HS or a child who participates in a classroom partially funded by HS </a:t>
            </a:r>
            <a:endParaRPr sz="1400">
              <a:solidFill>
                <a:srgbClr val="000000"/>
              </a:solidFill>
            </a:endParaRPr>
          </a:p>
        </p:txBody>
      </p:sp>
      <p:sp>
        <p:nvSpPr>
          <p:cNvPr id="537" name="Google Shape;537;p68"/>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1302.102     NPRM pages 154-158 </a:t>
            </a:r>
            <a:endParaRPr i="1" sz="1300">
              <a:solidFill>
                <a:schemeClr val="dk1"/>
              </a:solidFill>
              <a:latin typeface="Proxima Nova"/>
              <a:ea typeface="Proxima Nova"/>
              <a:cs typeface="Proxima Nova"/>
              <a:sym typeface="Proxima Nova"/>
            </a:endParaRPr>
          </a:p>
        </p:txBody>
      </p:sp>
      <p:pic>
        <p:nvPicPr>
          <p:cNvPr id="538" name="Google Shape;538;p68"/>
          <p:cNvPicPr preferRelativeResize="0"/>
          <p:nvPr/>
        </p:nvPicPr>
        <p:blipFill rotWithShape="1">
          <a:blip r:embed="rId3">
            <a:alphaModFix/>
          </a:blip>
          <a:srcRect b="5630" l="7188" r="19685" t="43178"/>
          <a:stretch/>
        </p:blipFill>
        <p:spPr>
          <a:xfrm>
            <a:off x="5670310" y="269028"/>
            <a:ext cx="474440" cy="469450"/>
          </a:xfrm>
          <a:prstGeom prst="rect">
            <a:avLst/>
          </a:prstGeom>
          <a:noFill/>
          <a:ln>
            <a:noFill/>
          </a:ln>
        </p:spPr>
      </p:pic>
      <p:pic>
        <p:nvPicPr>
          <p:cNvPr id="539" name="Google Shape;539;p68"/>
          <p:cNvPicPr preferRelativeResize="0"/>
          <p:nvPr/>
        </p:nvPicPr>
        <p:blipFill>
          <a:blip r:embed="rId4">
            <a:alphaModFix/>
          </a:blip>
          <a:stretch>
            <a:fillRect/>
          </a:stretch>
        </p:blipFill>
        <p:spPr>
          <a:xfrm>
            <a:off x="6172225" y="273849"/>
            <a:ext cx="368476" cy="45980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9"/>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sz="2600"/>
          </a:p>
          <a:p>
            <a:pPr indent="0" lvl="0" marL="0" rtl="0" algn="l">
              <a:spcBef>
                <a:spcPts val="0"/>
              </a:spcBef>
              <a:spcAft>
                <a:spcPts val="0"/>
              </a:spcAft>
              <a:buNone/>
            </a:pPr>
            <a:r>
              <a:rPr lang="en" sz="2600"/>
              <a:t>Incident Reporting</a:t>
            </a:r>
            <a:endParaRPr sz="2600"/>
          </a:p>
          <a:p>
            <a:pPr indent="0" lvl="0" marL="0" rtl="0" algn="l">
              <a:spcBef>
                <a:spcPts val="0"/>
              </a:spcBef>
              <a:spcAft>
                <a:spcPts val="0"/>
              </a:spcAft>
              <a:buNone/>
            </a:pPr>
            <a:r>
              <a:t/>
            </a:r>
            <a:endParaRPr/>
          </a:p>
        </p:txBody>
      </p:sp>
      <p:sp>
        <p:nvSpPr>
          <p:cNvPr id="545" name="Google Shape;545;p69"/>
          <p:cNvSpPr txBox="1"/>
          <p:nvPr>
            <p:ph idx="1" type="body"/>
          </p:nvPr>
        </p:nvSpPr>
        <p:spPr>
          <a:xfrm>
            <a:off x="465375" y="1363625"/>
            <a:ext cx="8388900" cy="3092400"/>
          </a:xfrm>
          <a:prstGeom prst="rect">
            <a:avLst/>
          </a:prstGeom>
        </p:spPr>
        <p:txBody>
          <a:bodyPr anchorCtr="0" anchor="t" bIns="34275" lIns="68575" spcFirstLastPara="1" rIns="68575" wrap="square" tIns="34275">
            <a:noAutofit/>
          </a:bodyPr>
          <a:lstStyle/>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Any incidents involving mandated reporter responsibilities should be reported to OHS as well as the appropriate State, local or tribal authority, independent of the status of the investigation or outcome</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Must report classroom or center closings, except for circumstances such as natural disasters that interfere with program operations and cannot report timely</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Must report any violation of HS Standards of Conduct, even if they don’t require a mandate report to state/local officials </a:t>
            </a:r>
            <a:endParaRPr sz="1600">
              <a:solidFill>
                <a:srgbClr val="000000"/>
              </a:solidFill>
            </a:endParaRPr>
          </a:p>
          <a:p>
            <a:pPr indent="0" lvl="0" marL="0" rtl="0" algn="l">
              <a:lnSpc>
                <a:spcPct val="107916"/>
              </a:lnSpc>
              <a:spcBef>
                <a:spcPts val="0"/>
              </a:spcBef>
              <a:spcAft>
                <a:spcPts val="0"/>
              </a:spcAft>
              <a:buNone/>
            </a:pPr>
            <a:r>
              <a:rPr lang="en" sz="1400">
                <a:solidFill>
                  <a:srgbClr val="000000"/>
                </a:solidFill>
              </a:rPr>
              <a:t> </a:t>
            </a:r>
            <a:endParaRPr i="1" sz="1500"/>
          </a:p>
          <a:p>
            <a:pPr indent="0" lvl="0" marL="0" rtl="0" algn="l">
              <a:lnSpc>
                <a:spcPct val="107916"/>
              </a:lnSpc>
              <a:spcBef>
                <a:spcPts val="800"/>
              </a:spcBef>
              <a:spcAft>
                <a:spcPts val="0"/>
              </a:spcAft>
              <a:buNone/>
            </a:pPr>
            <a:r>
              <a:t/>
            </a:r>
            <a:endParaRPr sz="1200">
              <a:solidFill>
                <a:srgbClr val="000000"/>
              </a:solidFill>
              <a:latin typeface="Calibri"/>
              <a:ea typeface="Calibri"/>
              <a:cs typeface="Calibri"/>
              <a:sym typeface="Calibri"/>
            </a:endParaRPr>
          </a:p>
          <a:p>
            <a:pPr indent="0" lvl="0" marL="0" rtl="0" algn="l">
              <a:lnSpc>
                <a:spcPct val="100000"/>
              </a:lnSpc>
              <a:spcBef>
                <a:spcPts val="800"/>
              </a:spcBef>
              <a:spcAft>
                <a:spcPts val="0"/>
              </a:spcAft>
              <a:buNone/>
            </a:pPr>
            <a:r>
              <a:t/>
            </a:r>
            <a:endParaRPr i="1" sz="14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rPr i="1" lang="en" sz="1300"/>
              <a:t>Relevant HSPPS Section(s):  1302.102     NPRM pages 155-159 </a:t>
            </a:r>
            <a:endParaRPr i="1" sz="1300"/>
          </a:p>
          <a:p>
            <a:pPr indent="0" lvl="0" marL="0" rtl="0" algn="l">
              <a:spcBef>
                <a:spcPts val="800"/>
              </a:spcBef>
              <a:spcAft>
                <a:spcPts val="0"/>
              </a:spcAft>
              <a:buNone/>
            </a:pPr>
            <a:r>
              <a:t/>
            </a:r>
            <a:endParaRPr/>
          </a:p>
        </p:txBody>
      </p:sp>
      <p:sp>
        <p:nvSpPr>
          <p:cNvPr id="546" name="Google Shape;546;p69"/>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1302.102     NPRM pages 154-158 </a:t>
            </a:r>
            <a:endParaRPr i="1" sz="1300">
              <a:solidFill>
                <a:schemeClr val="dk1"/>
              </a:solidFill>
              <a:latin typeface="Proxima Nova"/>
              <a:ea typeface="Proxima Nova"/>
              <a:cs typeface="Proxima Nova"/>
              <a:sym typeface="Proxima Nova"/>
            </a:endParaRPr>
          </a:p>
        </p:txBody>
      </p:sp>
      <p:pic>
        <p:nvPicPr>
          <p:cNvPr id="547" name="Google Shape;547;p69"/>
          <p:cNvPicPr preferRelativeResize="0"/>
          <p:nvPr/>
        </p:nvPicPr>
        <p:blipFill>
          <a:blip r:embed="rId3">
            <a:alphaModFix/>
          </a:blip>
          <a:stretch>
            <a:fillRect/>
          </a:stretch>
        </p:blipFill>
        <p:spPr>
          <a:xfrm>
            <a:off x="6181125" y="207899"/>
            <a:ext cx="368476" cy="459809"/>
          </a:xfrm>
          <a:prstGeom prst="rect">
            <a:avLst/>
          </a:prstGeom>
          <a:noFill/>
          <a:ln>
            <a:noFill/>
          </a:ln>
        </p:spPr>
      </p:pic>
      <p:pic>
        <p:nvPicPr>
          <p:cNvPr id="548" name="Google Shape;548;p69"/>
          <p:cNvPicPr preferRelativeResize="0"/>
          <p:nvPr/>
        </p:nvPicPr>
        <p:blipFill rotWithShape="1">
          <a:blip r:embed="rId4">
            <a:alphaModFix/>
          </a:blip>
          <a:srcRect b="5630" l="7188" r="19685" t="43178"/>
          <a:stretch/>
        </p:blipFill>
        <p:spPr>
          <a:xfrm>
            <a:off x="5600785" y="203078"/>
            <a:ext cx="474440" cy="4694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0"/>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sz="2600"/>
          </a:p>
          <a:p>
            <a:pPr indent="0" lvl="0" marL="0" rtl="0" algn="l">
              <a:spcBef>
                <a:spcPts val="0"/>
              </a:spcBef>
              <a:spcAft>
                <a:spcPts val="0"/>
              </a:spcAft>
              <a:buNone/>
            </a:pPr>
            <a:r>
              <a:rPr lang="en" sz="2600"/>
              <a:t>Incident Reporting</a:t>
            </a:r>
            <a:endParaRPr sz="2600"/>
          </a:p>
          <a:p>
            <a:pPr indent="0" lvl="0" marL="0" rtl="0" algn="l">
              <a:spcBef>
                <a:spcPts val="0"/>
              </a:spcBef>
              <a:spcAft>
                <a:spcPts val="0"/>
              </a:spcAft>
              <a:buNone/>
            </a:pPr>
            <a:r>
              <a:t/>
            </a:r>
            <a:endParaRPr/>
          </a:p>
        </p:txBody>
      </p:sp>
      <p:sp>
        <p:nvSpPr>
          <p:cNvPr id="554" name="Google Shape;554;p70"/>
          <p:cNvSpPr txBox="1"/>
          <p:nvPr>
            <p:ph idx="1" type="body"/>
          </p:nvPr>
        </p:nvSpPr>
        <p:spPr>
          <a:xfrm>
            <a:off x="465375" y="1363625"/>
            <a:ext cx="8388900" cy="3092400"/>
          </a:xfrm>
          <a:prstGeom prst="rect">
            <a:avLst/>
          </a:prstGeom>
        </p:spPr>
        <p:txBody>
          <a:bodyPr anchorCtr="0" anchor="t" bIns="34275" lIns="68575" spcFirstLastPara="1" rIns="68575" wrap="square" tIns="34275">
            <a:noAutofit/>
          </a:bodyPr>
          <a:lstStyle/>
          <a:p>
            <a:pPr indent="-330200" lvl="0" marL="457200" marR="0" rtl="0" algn="l">
              <a:lnSpc>
                <a:spcPct val="107916"/>
              </a:lnSpc>
              <a:spcBef>
                <a:spcPts val="0"/>
              </a:spcBef>
              <a:spcAft>
                <a:spcPts val="0"/>
              </a:spcAft>
              <a:buClr>
                <a:srgbClr val="000000"/>
              </a:buClr>
              <a:buSzPts val="1600"/>
              <a:buFont typeface="Proxima Nova"/>
              <a:buChar char="●"/>
            </a:pPr>
            <a:r>
              <a:rPr lang="en" sz="1600">
                <a:solidFill>
                  <a:srgbClr val="000000"/>
                </a:solidFill>
              </a:rPr>
              <a:t>Must</a:t>
            </a:r>
            <a:r>
              <a:rPr lang="en" sz="1600">
                <a:solidFill>
                  <a:srgbClr val="000000"/>
                </a:solidFill>
              </a:rPr>
              <a:t> report any </a:t>
            </a:r>
            <a:r>
              <a:rPr i="1" lang="en" sz="1600">
                <a:solidFill>
                  <a:srgbClr val="000000"/>
                </a:solidFill>
              </a:rPr>
              <a:t>significant</a:t>
            </a:r>
            <a:r>
              <a:rPr lang="en" sz="1600">
                <a:solidFill>
                  <a:srgbClr val="000000"/>
                </a:solidFill>
              </a:rPr>
              <a:t> health and safety incidents, resulting in serious harm to a child, specifically incidents involving hospitalization or emergency room care resulting from lack of adequate maintenance or lack of appropriate supervision  </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Clarifies lack of supervision, while in the care of staff includes leaving a child unsupervised anywhere on the grounds of a HS facility-classroom, bathroom, playground, parking lot, nearby street, on a bus  </a:t>
            </a:r>
            <a:endParaRPr sz="1600">
              <a:solidFill>
                <a:srgbClr val="000000"/>
              </a:solidFill>
            </a:endParaRPr>
          </a:p>
          <a:p>
            <a:pPr indent="-330200" lvl="0" marL="457200" rtl="0" algn="l">
              <a:lnSpc>
                <a:spcPct val="107916"/>
              </a:lnSpc>
              <a:spcBef>
                <a:spcPts val="1000"/>
              </a:spcBef>
              <a:spcAft>
                <a:spcPts val="0"/>
              </a:spcAft>
              <a:buClr>
                <a:srgbClr val="000000"/>
              </a:buClr>
              <a:buSzPts val="1600"/>
              <a:buFont typeface="Proxima Nova"/>
              <a:buChar char="●"/>
            </a:pPr>
            <a:r>
              <a:rPr lang="en" sz="1600">
                <a:solidFill>
                  <a:srgbClr val="000000"/>
                </a:solidFill>
              </a:rPr>
              <a:t>Must report any incident of unauthorized release of a child to a person without permission or authorization of a parent or legal guardian and whose identity had not been verified by photo</a:t>
            </a:r>
            <a:endParaRPr sz="1600">
              <a:solidFill>
                <a:srgbClr val="000000"/>
              </a:solidFill>
            </a:endParaRPr>
          </a:p>
          <a:p>
            <a:pPr indent="0" lvl="0" marL="0" rtl="0" algn="l">
              <a:lnSpc>
                <a:spcPct val="107916"/>
              </a:lnSpc>
              <a:spcBef>
                <a:spcPts val="1000"/>
              </a:spcBef>
              <a:spcAft>
                <a:spcPts val="0"/>
              </a:spcAft>
              <a:buNone/>
            </a:pPr>
            <a:r>
              <a:rPr lang="en" sz="1400">
                <a:solidFill>
                  <a:srgbClr val="000000"/>
                </a:solidFill>
              </a:rPr>
              <a:t> </a:t>
            </a:r>
            <a:endParaRPr i="1" sz="1500"/>
          </a:p>
          <a:p>
            <a:pPr indent="0" lvl="0" marL="0" rtl="0" algn="l">
              <a:lnSpc>
                <a:spcPct val="107916"/>
              </a:lnSpc>
              <a:spcBef>
                <a:spcPts val="800"/>
              </a:spcBef>
              <a:spcAft>
                <a:spcPts val="0"/>
              </a:spcAft>
              <a:buNone/>
            </a:pPr>
            <a:r>
              <a:t/>
            </a:r>
            <a:endParaRPr sz="1200">
              <a:solidFill>
                <a:srgbClr val="000000"/>
              </a:solidFill>
              <a:latin typeface="Calibri"/>
              <a:ea typeface="Calibri"/>
              <a:cs typeface="Calibri"/>
              <a:sym typeface="Calibri"/>
            </a:endParaRPr>
          </a:p>
          <a:p>
            <a:pPr indent="0" lvl="0" marL="0" rtl="0" algn="l">
              <a:lnSpc>
                <a:spcPct val="100000"/>
              </a:lnSpc>
              <a:spcBef>
                <a:spcPts val="800"/>
              </a:spcBef>
              <a:spcAft>
                <a:spcPts val="0"/>
              </a:spcAft>
              <a:buNone/>
            </a:pPr>
            <a:r>
              <a:t/>
            </a:r>
            <a:endParaRPr i="1" sz="14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t/>
            </a:r>
            <a:endParaRPr i="1" sz="1300"/>
          </a:p>
          <a:p>
            <a:pPr indent="0" lvl="0" marL="0" rtl="0" algn="l">
              <a:lnSpc>
                <a:spcPct val="100000"/>
              </a:lnSpc>
              <a:spcBef>
                <a:spcPts val="0"/>
              </a:spcBef>
              <a:spcAft>
                <a:spcPts val="0"/>
              </a:spcAft>
              <a:buNone/>
            </a:pPr>
            <a:r>
              <a:rPr i="1" lang="en" sz="1300"/>
              <a:t>Relevant HSPPS Section(s):  1302.102     NPRM pages 155-159 </a:t>
            </a:r>
            <a:endParaRPr i="1" sz="1300"/>
          </a:p>
          <a:p>
            <a:pPr indent="0" lvl="0" marL="0" rtl="0" algn="l">
              <a:spcBef>
                <a:spcPts val="800"/>
              </a:spcBef>
              <a:spcAft>
                <a:spcPts val="0"/>
              </a:spcAft>
              <a:buNone/>
            </a:pPr>
            <a:r>
              <a:t/>
            </a:r>
            <a:endParaRPr/>
          </a:p>
        </p:txBody>
      </p:sp>
      <p:sp>
        <p:nvSpPr>
          <p:cNvPr id="555" name="Google Shape;555;p70"/>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1302.102     NPRM pages 154-158 </a:t>
            </a:r>
            <a:endParaRPr i="1" sz="1300">
              <a:solidFill>
                <a:schemeClr val="dk1"/>
              </a:solidFill>
              <a:latin typeface="Proxima Nova"/>
              <a:ea typeface="Proxima Nova"/>
              <a:cs typeface="Proxima Nova"/>
              <a:sym typeface="Proxima Nova"/>
            </a:endParaRPr>
          </a:p>
        </p:txBody>
      </p:sp>
      <p:pic>
        <p:nvPicPr>
          <p:cNvPr id="556" name="Google Shape;556;p70"/>
          <p:cNvPicPr preferRelativeResize="0"/>
          <p:nvPr/>
        </p:nvPicPr>
        <p:blipFill>
          <a:blip r:embed="rId3">
            <a:alphaModFix/>
          </a:blip>
          <a:stretch>
            <a:fillRect/>
          </a:stretch>
        </p:blipFill>
        <p:spPr>
          <a:xfrm>
            <a:off x="6181125" y="207899"/>
            <a:ext cx="368476" cy="459809"/>
          </a:xfrm>
          <a:prstGeom prst="rect">
            <a:avLst/>
          </a:prstGeom>
          <a:noFill/>
          <a:ln>
            <a:noFill/>
          </a:ln>
        </p:spPr>
      </p:pic>
      <p:pic>
        <p:nvPicPr>
          <p:cNvPr id="557" name="Google Shape;557;p70"/>
          <p:cNvPicPr preferRelativeResize="0"/>
          <p:nvPr/>
        </p:nvPicPr>
        <p:blipFill rotWithShape="1">
          <a:blip r:embed="rId4">
            <a:alphaModFix/>
          </a:blip>
          <a:srcRect b="5630" l="7188" r="19685" t="43178"/>
          <a:stretch/>
        </p:blipFill>
        <p:spPr>
          <a:xfrm>
            <a:off x="5600785" y="203078"/>
            <a:ext cx="474440" cy="4694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1"/>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Other Important Changes</a:t>
            </a:r>
            <a:endParaRPr sz="2600"/>
          </a:p>
        </p:txBody>
      </p:sp>
      <p:sp>
        <p:nvSpPr>
          <p:cNvPr id="563" name="Google Shape;563;p71"/>
          <p:cNvSpPr txBox="1"/>
          <p:nvPr>
            <p:ph idx="1" type="body"/>
          </p:nvPr>
        </p:nvSpPr>
        <p:spPr>
          <a:xfrm>
            <a:off x="646300" y="1287425"/>
            <a:ext cx="7871400" cy="30924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Clr>
                <a:schemeClr val="dk1"/>
              </a:buClr>
              <a:buSzPts val="1100"/>
              <a:buFont typeface="Arial"/>
              <a:buNone/>
            </a:pPr>
            <a:r>
              <a:rPr b="1" lang="en" sz="1400"/>
              <a:t> </a:t>
            </a:r>
            <a:r>
              <a:rPr b="1" lang="en" sz="1400">
                <a:solidFill>
                  <a:srgbClr val="000000"/>
                </a:solidFill>
              </a:rPr>
              <a:t>Facilities Evaluation (1303.44)  NPRM pages 158-160</a:t>
            </a:r>
            <a:endParaRPr b="1" sz="1400">
              <a:solidFill>
                <a:srgbClr val="000000"/>
              </a:solidFill>
            </a:endParaRPr>
          </a:p>
          <a:p>
            <a:pPr indent="-317500" lvl="0" marL="457200" rtl="0" algn="l">
              <a:lnSpc>
                <a:spcPct val="107916"/>
              </a:lnSpc>
              <a:spcBef>
                <a:spcPts val="1200"/>
              </a:spcBef>
              <a:spcAft>
                <a:spcPts val="0"/>
              </a:spcAft>
              <a:buClr>
                <a:srgbClr val="000000"/>
              </a:buClr>
              <a:buSzPts val="1400"/>
              <a:buFont typeface="Proxima Nova"/>
              <a:buChar char="●"/>
            </a:pPr>
            <a:r>
              <a:rPr lang="en" sz="1400">
                <a:solidFill>
                  <a:srgbClr val="000000"/>
                </a:solidFill>
              </a:rPr>
              <a:t>Eliminates use of term “fair market” and replaces it with “cost”</a:t>
            </a:r>
            <a:endParaRPr sz="1400">
              <a:solidFill>
                <a:srgbClr val="000000"/>
              </a:solidFill>
            </a:endParaRPr>
          </a:p>
          <a:p>
            <a:pPr indent="0" lvl="0" marL="0" rtl="0" algn="l">
              <a:lnSpc>
                <a:spcPct val="107916"/>
              </a:lnSpc>
              <a:spcBef>
                <a:spcPts val="800"/>
              </a:spcBef>
              <a:spcAft>
                <a:spcPts val="0"/>
              </a:spcAft>
              <a:buNone/>
            </a:pPr>
            <a:r>
              <a:rPr b="1" lang="en" sz="1400">
                <a:solidFill>
                  <a:srgbClr val="000000"/>
                </a:solidFill>
              </a:rPr>
              <a:t>Definition of Income (1305.2)   NPRM pages 160-163</a:t>
            </a:r>
            <a:endParaRPr b="1" sz="1400">
              <a:solidFill>
                <a:srgbClr val="000000"/>
              </a:solidFill>
            </a:endParaRPr>
          </a:p>
          <a:p>
            <a:pPr indent="-317500" lvl="0" marL="457200" rtl="0" algn="l">
              <a:lnSpc>
                <a:spcPct val="107916"/>
              </a:lnSpc>
              <a:spcBef>
                <a:spcPts val="800"/>
              </a:spcBef>
              <a:spcAft>
                <a:spcPts val="0"/>
              </a:spcAft>
              <a:buClr>
                <a:srgbClr val="000000"/>
              </a:buClr>
              <a:buSzPts val="1400"/>
              <a:buFont typeface="Proxima Nova"/>
              <a:buChar char="●"/>
            </a:pPr>
            <a:r>
              <a:rPr lang="en" sz="1400">
                <a:solidFill>
                  <a:srgbClr val="000000"/>
                </a:solidFill>
              </a:rPr>
              <a:t>Revises definition – excludes refundable tax credits and any form of public assistance</a:t>
            </a:r>
            <a:endParaRPr b="1" sz="1400">
              <a:solidFill>
                <a:srgbClr val="000000"/>
              </a:solidFill>
            </a:endParaRPr>
          </a:p>
          <a:p>
            <a:pPr indent="0" lvl="0" marL="0" rtl="0" algn="l">
              <a:lnSpc>
                <a:spcPct val="107916"/>
              </a:lnSpc>
              <a:spcBef>
                <a:spcPts val="800"/>
              </a:spcBef>
              <a:spcAft>
                <a:spcPts val="0"/>
              </a:spcAft>
              <a:buNone/>
            </a:pPr>
            <a:r>
              <a:rPr b="1" lang="en" sz="1400">
                <a:solidFill>
                  <a:srgbClr val="000000"/>
                </a:solidFill>
              </a:rPr>
              <a:t>Definition of Federal Interest and Major Renovations (1305.2)  NPRM pages 164-166</a:t>
            </a:r>
            <a:endParaRPr b="1" sz="1400">
              <a:solidFill>
                <a:srgbClr val="000000"/>
              </a:solidFill>
            </a:endParaRPr>
          </a:p>
          <a:p>
            <a:pPr indent="-317500" lvl="0" marL="457200" rtl="0" algn="l">
              <a:lnSpc>
                <a:spcPct val="107916"/>
              </a:lnSpc>
              <a:spcBef>
                <a:spcPts val="800"/>
              </a:spcBef>
              <a:spcAft>
                <a:spcPts val="0"/>
              </a:spcAft>
              <a:buClr>
                <a:srgbClr val="000000"/>
              </a:buClr>
              <a:buSzPts val="1400"/>
              <a:buFont typeface="Proxima Nova"/>
              <a:buChar char="●"/>
            </a:pPr>
            <a:r>
              <a:rPr lang="en" sz="1400">
                <a:solidFill>
                  <a:srgbClr val="000000"/>
                </a:solidFill>
              </a:rPr>
              <a:t>Provides technical fixes to improve understanding of what a major renovation includes</a:t>
            </a:r>
            <a:endParaRPr sz="1400">
              <a:solidFill>
                <a:srgbClr val="000000"/>
              </a:solidFill>
            </a:endParaRPr>
          </a:p>
          <a:p>
            <a:pPr indent="-317500" lvl="0" marL="457200" rtl="0" algn="l">
              <a:lnSpc>
                <a:spcPct val="107916"/>
              </a:lnSpc>
              <a:spcBef>
                <a:spcPts val="0"/>
              </a:spcBef>
              <a:spcAft>
                <a:spcPts val="0"/>
              </a:spcAft>
              <a:buClr>
                <a:srgbClr val="000000"/>
              </a:buClr>
              <a:buSzPts val="1400"/>
              <a:buFont typeface="Proxima Nova"/>
              <a:buChar char="●"/>
            </a:pPr>
            <a:r>
              <a:rPr lang="en" sz="1400">
                <a:solidFill>
                  <a:srgbClr val="000000"/>
                </a:solidFill>
              </a:rPr>
              <a:t>Tweaks the definition of federal interest </a:t>
            </a:r>
            <a:endParaRPr sz="1400">
              <a:solidFill>
                <a:srgbClr val="000000"/>
              </a:solidFill>
            </a:endParaRPr>
          </a:p>
          <a:p>
            <a:pPr indent="0" lvl="0" marL="0" rtl="0" algn="l">
              <a:lnSpc>
                <a:spcPct val="107916"/>
              </a:lnSpc>
              <a:spcBef>
                <a:spcPts val="800"/>
              </a:spcBef>
              <a:spcAft>
                <a:spcPts val="0"/>
              </a:spcAft>
              <a:buNone/>
            </a:pPr>
            <a:r>
              <a:rPr b="1" lang="en" sz="1400">
                <a:solidFill>
                  <a:srgbClr val="000000"/>
                </a:solidFill>
              </a:rPr>
              <a:t>Definition of Poverty Line (1305.2)  NPRM page 166 </a:t>
            </a:r>
            <a:endParaRPr b="1" sz="1400">
              <a:solidFill>
                <a:srgbClr val="000000"/>
              </a:solidFill>
            </a:endParaRPr>
          </a:p>
          <a:p>
            <a:pPr indent="-317500" lvl="0" marL="485775" rtl="0" algn="l">
              <a:lnSpc>
                <a:spcPct val="107916"/>
              </a:lnSpc>
              <a:spcBef>
                <a:spcPts val="800"/>
              </a:spcBef>
              <a:spcAft>
                <a:spcPts val="0"/>
              </a:spcAft>
              <a:buClr>
                <a:srgbClr val="000000"/>
              </a:buClr>
              <a:buSzPts val="1400"/>
              <a:buFont typeface="Proxima Nova"/>
              <a:buChar char="●"/>
            </a:pPr>
            <a:r>
              <a:rPr lang="en" sz="1400">
                <a:solidFill>
                  <a:srgbClr val="000000"/>
                </a:solidFill>
              </a:rPr>
              <a:t>Aligns with 1302.12(c) and (d) on income eligibility to clarify and codify </a:t>
            </a:r>
            <a:r>
              <a:rPr lang="en" sz="1400">
                <a:solidFill>
                  <a:srgbClr val="000000"/>
                </a:solidFill>
              </a:rPr>
              <a:t>existing</a:t>
            </a:r>
            <a:r>
              <a:rPr lang="en" sz="1400">
                <a:solidFill>
                  <a:srgbClr val="000000"/>
                </a:solidFill>
              </a:rPr>
              <a:t> practice </a:t>
            </a:r>
            <a:endParaRPr b="1" sz="1400">
              <a:solidFill>
                <a:srgbClr val="000000"/>
              </a:solidFill>
            </a:endParaRPr>
          </a:p>
          <a:p>
            <a:pPr indent="0" lvl="0" marL="0" rtl="0" algn="l">
              <a:lnSpc>
                <a:spcPct val="107916"/>
              </a:lnSpc>
              <a:spcBef>
                <a:spcPts val="800"/>
              </a:spcBef>
              <a:spcAft>
                <a:spcPts val="0"/>
              </a:spcAft>
              <a:buNone/>
            </a:pPr>
            <a:r>
              <a:t/>
            </a:r>
            <a:endParaRPr b="1" sz="1100">
              <a:solidFill>
                <a:srgbClr val="000000"/>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2540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a:t>
            </a:r>
            <a:r>
              <a:rPr lang="en" sz="700">
                <a:latin typeface="Times New Roman"/>
                <a:ea typeface="Times New Roman"/>
                <a:cs typeface="Times New Roman"/>
                <a:sym typeface="Times New Roman"/>
              </a:rPr>
              <a:t>       </a:t>
            </a: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latin typeface="Arial"/>
                <a:ea typeface="Arial"/>
                <a:cs typeface="Arial"/>
                <a:sym typeface="Arial"/>
              </a:rPr>
              <a:t> </a:t>
            </a:r>
            <a:endParaRPr b="1" sz="1100">
              <a:latin typeface="Arial"/>
              <a:ea typeface="Arial"/>
              <a:cs typeface="Arial"/>
              <a:sym typeface="Arial"/>
            </a:endParaRPr>
          </a:p>
          <a:p>
            <a:pPr indent="0" lvl="0" marL="0" rtl="0" algn="l">
              <a:spcBef>
                <a:spcPts val="1200"/>
              </a:spcBef>
              <a:spcAft>
                <a:spcPts val="0"/>
              </a:spcAft>
              <a:buNone/>
            </a:pPr>
            <a:r>
              <a:t/>
            </a:r>
            <a:endParaRPr/>
          </a:p>
        </p:txBody>
      </p:sp>
      <p:sp>
        <p:nvSpPr>
          <p:cNvPr id="564" name="Google Shape;564;p71"/>
          <p:cNvSpPr txBox="1"/>
          <p:nvPr/>
        </p:nvSpPr>
        <p:spPr>
          <a:xfrm>
            <a:off x="355150" y="4555675"/>
            <a:ext cx="63315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Proxima Nova"/>
                <a:ea typeface="Proxima Nova"/>
                <a:cs typeface="Proxima Nova"/>
                <a:sym typeface="Proxima Nova"/>
              </a:rPr>
              <a:t>Relevant HSPPS Section(s): 1303.44, 1305.2, 1305.2 </a:t>
            </a:r>
            <a:endParaRPr i="1" sz="1300">
              <a:solidFill>
                <a:schemeClr val="dk1"/>
              </a:solidFill>
              <a:latin typeface="Proxima Nova"/>
              <a:ea typeface="Proxima Nova"/>
              <a:cs typeface="Proxima Nova"/>
              <a:sym typeface="Proxima Nov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2"/>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NHSA’s Timeline</a:t>
            </a:r>
            <a:endParaRPr/>
          </a:p>
        </p:txBody>
      </p:sp>
      <p:sp>
        <p:nvSpPr>
          <p:cNvPr id="570" name="Google Shape;570;p72"/>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0" lvl="0" marL="0" rtl="0" algn="l">
              <a:lnSpc>
                <a:spcPct val="115000"/>
              </a:lnSpc>
              <a:spcBef>
                <a:spcPts val="800"/>
              </a:spcBef>
              <a:spcAft>
                <a:spcPts val="0"/>
              </a:spcAft>
              <a:buNone/>
            </a:pPr>
            <a:r>
              <a:rPr b="1" lang="en" sz="1600"/>
              <a:t>Nov. 18 - Jan. 1: </a:t>
            </a:r>
            <a:r>
              <a:rPr lang="en" sz="1600"/>
              <a:t>Submit questions and comments directly: </a:t>
            </a:r>
            <a:r>
              <a:rPr b="1" lang="en" sz="1200" u="sng">
                <a:solidFill>
                  <a:srgbClr val="0083BB"/>
                </a:solidFill>
                <a:latin typeface="Arial"/>
                <a:ea typeface="Arial"/>
                <a:cs typeface="Arial"/>
                <a:sym typeface="Arial"/>
                <a:hlinkClick r:id="rId3">
                  <a:extLst>
                    <a:ext uri="{A12FA001-AC4F-418D-AE19-62706E023703}">
                      <ahyp:hlinkClr val="tx"/>
                    </a:ext>
                  </a:extLst>
                </a:hlinkClick>
              </a:rPr>
              <a:t>go.nhsa.org/NPRMwebinarQA</a:t>
            </a:r>
            <a:r>
              <a:rPr lang="en" sz="1200">
                <a:solidFill>
                  <a:srgbClr val="000000"/>
                </a:solidFill>
                <a:highlight>
                  <a:srgbClr val="FFFFFF"/>
                </a:highlight>
                <a:latin typeface="Arial"/>
                <a:ea typeface="Arial"/>
                <a:cs typeface="Arial"/>
                <a:sym typeface="Arial"/>
              </a:rPr>
              <a:t> </a:t>
            </a:r>
            <a:endParaRPr sz="1600"/>
          </a:p>
          <a:p>
            <a:pPr indent="0" lvl="0" marL="0" rtl="0" algn="l">
              <a:lnSpc>
                <a:spcPct val="115000"/>
              </a:lnSpc>
              <a:spcBef>
                <a:spcPts val="800"/>
              </a:spcBef>
              <a:spcAft>
                <a:spcPts val="0"/>
              </a:spcAft>
              <a:buNone/>
            </a:pPr>
            <a:r>
              <a:rPr b="1" lang="en" sz="1600"/>
              <a:t>Nov. 20</a:t>
            </a:r>
            <a:r>
              <a:rPr lang="en" sz="1600"/>
              <a:t>	Webinar 1: </a:t>
            </a:r>
            <a:r>
              <a:rPr lang="en" sz="1600">
                <a:solidFill>
                  <a:srgbClr val="000000"/>
                </a:solidFill>
              </a:rPr>
              <a:t>How Head Start Responds to the NPRM and First Look</a:t>
            </a:r>
            <a:endParaRPr sz="1600" u="sng">
              <a:solidFill>
                <a:srgbClr val="0083BB"/>
              </a:solidFill>
            </a:endParaRPr>
          </a:p>
          <a:p>
            <a:pPr indent="0" lvl="0" marL="0" rtl="0" algn="l">
              <a:lnSpc>
                <a:spcPct val="115000"/>
              </a:lnSpc>
              <a:spcBef>
                <a:spcPts val="0"/>
              </a:spcBef>
              <a:spcAft>
                <a:spcPts val="0"/>
              </a:spcAft>
              <a:buNone/>
            </a:pPr>
            <a:r>
              <a:rPr b="1" lang="en" sz="1600">
                <a:solidFill>
                  <a:srgbClr val="000000"/>
                </a:solidFill>
              </a:rPr>
              <a:t>Nov. 29</a:t>
            </a:r>
            <a:r>
              <a:rPr lang="en" sz="1600">
                <a:solidFill>
                  <a:srgbClr val="000000"/>
                </a:solidFill>
              </a:rPr>
              <a:t>	</a:t>
            </a:r>
            <a:r>
              <a:rPr lang="en" sz="1600" u="sng">
                <a:solidFill>
                  <a:schemeClr val="hlink"/>
                </a:solidFill>
                <a:hlinkClick r:id="rId4"/>
              </a:rPr>
              <a:t>Webinar 2</a:t>
            </a:r>
            <a:r>
              <a:rPr lang="en" sz="1600">
                <a:solidFill>
                  <a:srgbClr val="000000"/>
                </a:solidFill>
              </a:rPr>
              <a:t>: Workforce Supports, Mental Health, and Prenatal Services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Nov. 29</a:t>
            </a:r>
            <a:r>
              <a:rPr lang="en" sz="1600">
                <a:solidFill>
                  <a:srgbClr val="000000"/>
                </a:solidFill>
              </a:rPr>
              <a:t>	Survey opens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Dec. 1</a:t>
            </a:r>
            <a:r>
              <a:rPr lang="en" sz="1600">
                <a:solidFill>
                  <a:srgbClr val="000000"/>
                </a:solidFill>
              </a:rPr>
              <a:t>	</a:t>
            </a:r>
            <a:r>
              <a:rPr lang="en" sz="1600" u="sng">
                <a:solidFill>
                  <a:schemeClr val="hlink"/>
                </a:solidFill>
                <a:hlinkClick r:id="rId5"/>
              </a:rPr>
              <a:t>Webinar 3</a:t>
            </a:r>
            <a:r>
              <a:rPr lang="en" sz="1600">
                <a:solidFill>
                  <a:srgbClr val="000000"/>
                </a:solidFill>
              </a:rPr>
              <a:t>: Enhanced Oversight, Reporting, and Additional Provisions </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Dec. 12</a:t>
            </a:r>
            <a:r>
              <a:rPr lang="en" sz="1600">
                <a:solidFill>
                  <a:srgbClr val="000000"/>
                </a:solidFill>
              </a:rPr>
              <a:t>	Survey closes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Jan. TBD	 </a:t>
            </a:r>
            <a:r>
              <a:rPr lang="en" sz="1600">
                <a:solidFill>
                  <a:srgbClr val="000000"/>
                </a:solidFill>
              </a:rPr>
              <a:t>Webinar 4: Sharing draft comments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Early Jan  </a:t>
            </a:r>
            <a:r>
              <a:rPr lang="en" sz="1600">
                <a:solidFill>
                  <a:srgbClr val="000000"/>
                </a:solidFill>
              </a:rPr>
              <a:t>Circulate draft comment letter for feedback; gather signatures on comment letter and/or encourage individual letters</a:t>
            </a:r>
            <a:endParaRPr sz="1600">
              <a:solidFill>
                <a:srgbClr val="000000"/>
              </a:solidFill>
            </a:endParaRPr>
          </a:p>
          <a:p>
            <a:pPr indent="0" lvl="0" marL="0" rtl="0" algn="l">
              <a:lnSpc>
                <a:spcPct val="115000"/>
              </a:lnSpc>
              <a:spcBef>
                <a:spcPts val="0"/>
              </a:spcBef>
              <a:spcAft>
                <a:spcPts val="0"/>
              </a:spcAft>
              <a:buNone/>
            </a:pPr>
            <a:r>
              <a:rPr b="1" lang="en" sz="1600">
                <a:solidFill>
                  <a:srgbClr val="000000"/>
                </a:solidFill>
              </a:rPr>
              <a:t>Jan. 19</a:t>
            </a:r>
            <a:r>
              <a:rPr lang="en" sz="1600">
                <a:solidFill>
                  <a:srgbClr val="000000"/>
                </a:solidFill>
              </a:rPr>
              <a:t>	Comments due</a:t>
            </a:r>
            <a:endParaRPr sz="16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3"/>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marR="0" rtl="0" algn="l">
              <a:lnSpc>
                <a:spcPct val="90000"/>
              </a:lnSpc>
              <a:spcBef>
                <a:spcPts val="0"/>
              </a:spcBef>
              <a:spcAft>
                <a:spcPts val="0"/>
              </a:spcAft>
              <a:buNone/>
            </a:pPr>
            <a:r>
              <a:rPr lang="en" sz="2600"/>
              <a:t>Next Steps </a:t>
            </a:r>
            <a:endParaRPr sz="2600"/>
          </a:p>
        </p:txBody>
      </p:sp>
      <p:sp>
        <p:nvSpPr>
          <p:cNvPr id="576" name="Google Shape;576;p73"/>
          <p:cNvSpPr txBox="1"/>
          <p:nvPr>
            <p:ph idx="1" type="body"/>
          </p:nvPr>
        </p:nvSpPr>
        <p:spPr>
          <a:xfrm>
            <a:off x="646300" y="1287425"/>
            <a:ext cx="7871400" cy="3092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Register for the deeper dive webinars on Nov. 29 and Dec. 1; submit your comments and questions</a:t>
            </a:r>
            <a:endParaRPr/>
          </a:p>
          <a:p>
            <a:pPr indent="0" lvl="0" marL="0" rtl="0" algn="l">
              <a:spcBef>
                <a:spcPts val="800"/>
              </a:spcBef>
              <a:spcAft>
                <a:spcPts val="0"/>
              </a:spcAft>
              <a:buNone/>
            </a:pPr>
            <a:r>
              <a:rPr lang="en"/>
              <a:t>Be on the lookout for this PPT and a bill summary, </a:t>
            </a:r>
            <a:r>
              <a:rPr lang="en"/>
              <a:t>coming</a:t>
            </a:r>
            <a:r>
              <a:rPr lang="en"/>
              <a:t> to your inboxes soon</a:t>
            </a:r>
            <a:endParaRPr/>
          </a:p>
          <a:p>
            <a:pPr indent="0" lvl="0" marL="0" rtl="0" algn="l">
              <a:spcBef>
                <a:spcPts val="800"/>
              </a:spcBef>
              <a:spcAft>
                <a:spcPts val="0"/>
              </a:spcAft>
              <a:buNone/>
            </a:pPr>
            <a:r>
              <a:rPr lang="en"/>
              <a:t>Start familiarizing yourself with the NPRM and reflect on how it will impact your program and </a:t>
            </a:r>
            <a:r>
              <a:rPr lang="en"/>
              <a:t>families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BUT FIRST, ENJOY YOUR THANKSGIVING!! </a:t>
            </a:r>
            <a:endParaRPr/>
          </a:p>
          <a:p>
            <a:pPr indent="0" lvl="0" marL="0" rtl="0" algn="l">
              <a:spcBef>
                <a:spcPts val="800"/>
              </a:spcBef>
              <a:spcAft>
                <a:spcPts val="0"/>
              </a:spcAft>
              <a:buNone/>
            </a:pPr>
            <a:r>
              <a:t/>
            </a:r>
            <a:endParaRPr/>
          </a:p>
        </p:txBody>
      </p:sp>
      <p:pic>
        <p:nvPicPr>
          <p:cNvPr id="577" name="Google Shape;577;p73"/>
          <p:cNvPicPr preferRelativeResize="0"/>
          <p:nvPr/>
        </p:nvPicPr>
        <p:blipFill>
          <a:blip r:embed="rId3">
            <a:alphaModFix/>
          </a:blip>
          <a:stretch>
            <a:fillRect/>
          </a:stretch>
        </p:blipFill>
        <p:spPr>
          <a:xfrm>
            <a:off x="5950175" y="3284249"/>
            <a:ext cx="1469575" cy="135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600"/>
              <a:t>NPRM Overview</a:t>
            </a:r>
            <a:endParaRPr sz="2600"/>
          </a:p>
        </p:txBody>
      </p:sp>
      <p:sp>
        <p:nvSpPr>
          <p:cNvPr id="183" name="Google Shape;183;p24"/>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lnSpc>
                <a:spcPct val="100000"/>
              </a:lnSpc>
              <a:spcBef>
                <a:spcPts val="800"/>
              </a:spcBef>
              <a:spcAft>
                <a:spcPts val="0"/>
              </a:spcAft>
              <a:buSzPts val="1600"/>
              <a:buChar char="•"/>
            </a:pPr>
            <a:r>
              <a:rPr lang="en" sz="1600"/>
              <a:t>Proposes a</a:t>
            </a:r>
            <a:r>
              <a:rPr lang="en" sz="1600"/>
              <a:t>pproximately 67 r</a:t>
            </a:r>
            <a:r>
              <a:rPr lang="en" sz="1600"/>
              <a:t>equirements with a significant focus on Workforce Supports, Health, Mental Health, and Reporting of Health and Safety Incidents </a:t>
            </a:r>
            <a:endParaRPr sz="1600"/>
          </a:p>
          <a:p>
            <a:pPr indent="-330200" lvl="0" marL="457200" rtl="0" algn="l">
              <a:lnSpc>
                <a:spcPct val="100000"/>
              </a:lnSpc>
              <a:spcBef>
                <a:spcPts val="1000"/>
              </a:spcBef>
              <a:spcAft>
                <a:spcPts val="0"/>
              </a:spcAft>
              <a:buSzPts val="1600"/>
              <a:buChar char="•"/>
            </a:pPr>
            <a:r>
              <a:rPr lang="en" sz="1600"/>
              <a:t>Additionally, more than 60</a:t>
            </a:r>
            <a:r>
              <a:rPr lang="en" sz="1600"/>
              <a:t> updates to </a:t>
            </a:r>
            <a:r>
              <a:rPr lang="en" sz="1600"/>
              <a:t>existing</a:t>
            </a:r>
            <a:r>
              <a:rPr lang="en" sz="1600"/>
              <a:t> </a:t>
            </a:r>
            <a:r>
              <a:rPr lang="en" sz="1600"/>
              <a:t>requirements to reflect current best practices, some of which lack clarity and are open to multiple interpretations </a:t>
            </a:r>
            <a:endParaRPr sz="1600"/>
          </a:p>
          <a:p>
            <a:pPr indent="-330200" lvl="0" marL="457200" rtl="0" algn="l">
              <a:lnSpc>
                <a:spcPct val="100000"/>
              </a:lnSpc>
              <a:spcBef>
                <a:spcPts val="1000"/>
              </a:spcBef>
              <a:spcAft>
                <a:spcPts val="0"/>
              </a:spcAft>
              <a:buSzPts val="1600"/>
              <a:buChar char="•"/>
            </a:pPr>
            <a:r>
              <a:rPr lang="en" sz="1600"/>
              <a:t>Includes several new definitions and revises some existing definitions  </a:t>
            </a:r>
            <a:endParaRPr sz="1600"/>
          </a:p>
          <a:p>
            <a:pPr indent="-330200" lvl="0" marL="457200" rtl="0" algn="l">
              <a:lnSpc>
                <a:spcPct val="100000"/>
              </a:lnSpc>
              <a:spcBef>
                <a:spcPts val="1000"/>
              </a:spcBef>
              <a:spcAft>
                <a:spcPts val="0"/>
              </a:spcAft>
              <a:buSzPts val="1600"/>
              <a:buChar char="•"/>
            </a:pPr>
            <a:r>
              <a:rPr lang="en" sz="1600"/>
              <a:t>Adds a new section on lead testing in paint and water</a:t>
            </a:r>
            <a:endParaRPr sz="1600"/>
          </a:p>
          <a:p>
            <a:pPr indent="-330200" lvl="0" marL="457200" rtl="0" algn="l">
              <a:lnSpc>
                <a:spcPct val="100000"/>
              </a:lnSpc>
              <a:spcBef>
                <a:spcPts val="1000"/>
              </a:spcBef>
              <a:spcAft>
                <a:spcPts val="1000"/>
              </a:spcAft>
              <a:buSzPts val="1600"/>
              <a:buChar char="•"/>
            </a:pPr>
            <a:r>
              <a:rPr lang="en" sz="1600"/>
              <a:t>Overall proposed requirements increase program accountability, tracking and documentation, reporting to OHS, and increased responsibilities for management and line staff</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Key </a:t>
            </a:r>
            <a:endParaRPr/>
          </a:p>
        </p:txBody>
      </p:sp>
      <p:sp>
        <p:nvSpPr>
          <p:cNvPr id="189" name="Google Shape;189;p25"/>
          <p:cNvSpPr txBox="1"/>
          <p:nvPr>
            <p:ph idx="1" type="body"/>
          </p:nvPr>
        </p:nvSpPr>
        <p:spPr>
          <a:xfrm>
            <a:off x="636300" y="1464950"/>
            <a:ext cx="7871400" cy="3092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a:p>
            <a:pPr indent="0" lvl="0" marL="0" rtl="0" algn="l">
              <a:lnSpc>
                <a:spcPct val="150000"/>
              </a:lnSpc>
              <a:spcBef>
                <a:spcPts val="800"/>
              </a:spcBef>
              <a:spcAft>
                <a:spcPts val="0"/>
              </a:spcAft>
              <a:buNone/>
            </a:pPr>
            <a:r>
              <a:rPr lang="en"/>
              <a:t>Expensive</a:t>
            </a:r>
            <a:endParaRPr/>
          </a:p>
          <a:p>
            <a:pPr indent="0" lvl="0" marL="0" rtl="0" algn="l">
              <a:lnSpc>
                <a:spcPct val="150000"/>
              </a:lnSpc>
              <a:spcBef>
                <a:spcPts val="800"/>
              </a:spcBef>
              <a:spcAft>
                <a:spcPts val="0"/>
              </a:spcAft>
              <a:buNone/>
            </a:pPr>
            <a:r>
              <a:rPr lang="en"/>
              <a:t>Thumbs up</a:t>
            </a:r>
            <a:endParaRPr/>
          </a:p>
          <a:p>
            <a:pPr indent="0" lvl="0" marL="0" rtl="0" algn="l">
              <a:lnSpc>
                <a:spcPct val="150000"/>
              </a:lnSpc>
              <a:spcBef>
                <a:spcPts val="800"/>
              </a:spcBef>
              <a:spcAft>
                <a:spcPts val="0"/>
              </a:spcAft>
              <a:buNone/>
            </a:pPr>
            <a:r>
              <a:rPr lang="en"/>
              <a:t>Impacts staffing </a:t>
            </a:r>
            <a:endParaRPr/>
          </a:p>
          <a:p>
            <a:pPr indent="0" lvl="0" marL="0" rtl="0" algn="l">
              <a:lnSpc>
                <a:spcPct val="150000"/>
              </a:lnSpc>
              <a:spcBef>
                <a:spcPts val="800"/>
              </a:spcBef>
              <a:spcAft>
                <a:spcPts val="0"/>
              </a:spcAft>
              <a:buNone/>
            </a:pPr>
            <a:r>
              <a:rPr lang="en"/>
              <a:t>Requires new or enhanced systems of tracking / oversight </a:t>
            </a:r>
            <a:endParaRPr/>
          </a:p>
        </p:txBody>
      </p:sp>
      <p:pic>
        <p:nvPicPr>
          <p:cNvPr id="190" name="Google Shape;190;p25"/>
          <p:cNvPicPr preferRelativeResize="0"/>
          <p:nvPr/>
        </p:nvPicPr>
        <p:blipFill>
          <a:blip r:embed="rId3">
            <a:alphaModFix/>
          </a:blip>
          <a:stretch>
            <a:fillRect/>
          </a:stretch>
        </p:blipFill>
        <p:spPr>
          <a:xfrm>
            <a:off x="2251738" y="2536537"/>
            <a:ext cx="368475" cy="395930"/>
          </a:xfrm>
          <a:prstGeom prst="rect">
            <a:avLst/>
          </a:prstGeom>
          <a:noFill/>
          <a:ln>
            <a:noFill/>
          </a:ln>
        </p:spPr>
      </p:pic>
      <p:pic>
        <p:nvPicPr>
          <p:cNvPr id="191" name="Google Shape;191;p25"/>
          <p:cNvPicPr preferRelativeResize="0"/>
          <p:nvPr/>
        </p:nvPicPr>
        <p:blipFill rotWithShape="1">
          <a:blip r:embed="rId4">
            <a:alphaModFix/>
          </a:blip>
          <a:srcRect b="5630" l="7188" r="19685" t="43178"/>
          <a:stretch/>
        </p:blipFill>
        <p:spPr>
          <a:xfrm>
            <a:off x="2688622" y="3103928"/>
            <a:ext cx="474440" cy="469450"/>
          </a:xfrm>
          <a:prstGeom prst="rect">
            <a:avLst/>
          </a:prstGeom>
          <a:noFill/>
          <a:ln>
            <a:noFill/>
          </a:ln>
        </p:spPr>
      </p:pic>
      <p:pic>
        <p:nvPicPr>
          <p:cNvPr id="192" name="Google Shape;192;p25"/>
          <p:cNvPicPr preferRelativeResize="0"/>
          <p:nvPr/>
        </p:nvPicPr>
        <p:blipFill>
          <a:blip r:embed="rId5">
            <a:alphaModFix/>
          </a:blip>
          <a:stretch>
            <a:fillRect/>
          </a:stretch>
        </p:blipFill>
        <p:spPr>
          <a:xfrm>
            <a:off x="1990588" y="1887250"/>
            <a:ext cx="474450" cy="474450"/>
          </a:xfrm>
          <a:prstGeom prst="rect">
            <a:avLst/>
          </a:prstGeom>
          <a:noFill/>
          <a:ln>
            <a:noFill/>
          </a:ln>
        </p:spPr>
      </p:pic>
      <p:pic>
        <p:nvPicPr>
          <p:cNvPr id="193" name="Google Shape;193;p25"/>
          <p:cNvPicPr preferRelativeResize="0"/>
          <p:nvPr/>
        </p:nvPicPr>
        <p:blipFill>
          <a:blip r:embed="rId6">
            <a:alphaModFix/>
          </a:blip>
          <a:stretch>
            <a:fillRect/>
          </a:stretch>
        </p:blipFill>
        <p:spPr>
          <a:xfrm>
            <a:off x="7613975" y="3639399"/>
            <a:ext cx="368476" cy="4598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628650" y="273844"/>
            <a:ext cx="67911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Goals for Today</a:t>
            </a:r>
            <a:endParaRPr/>
          </a:p>
        </p:txBody>
      </p:sp>
      <p:sp>
        <p:nvSpPr>
          <p:cNvPr id="199" name="Google Shape;199;p26"/>
          <p:cNvSpPr txBox="1"/>
          <p:nvPr>
            <p:ph idx="1" type="body"/>
          </p:nvPr>
        </p:nvSpPr>
        <p:spPr>
          <a:xfrm>
            <a:off x="646300" y="1516025"/>
            <a:ext cx="7871400" cy="30924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600"/>
              <a:t>Provide a comprehensive </a:t>
            </a:r>
            <a:r>
              <a:rPr lang="en" sz="1600"/>
              <a:t>overview</a:t>
            </a:r>
            <a:r>
              <a:rPr lang="en" sz="1600"/>
              <a:t> of the proposed </a:t>
            </a:r>
            <a:r>
              <a:rPr lang="en" sz="1600"/>
              <a:t>changes</a:t>
            </a:r>
            <a:endParaRPr sz="1600"/>
          </a:p>
          <a:p>
            <a:pPr indent="0" lvl="0" marL="0" rtl="0" algn="l">
              <a:spcBef>
                <a:spcPts val="800"/>
              </a:spcBef>
              <a:spcAft>
                <a:spcPts val="0"/>
              </a:spcAft>
              <a:buNone/>
            </a:pPr>
            <a:r>
              <a:t/>
            </a:r>
            <a:endParaRPr sz="1600"/>
          </a:p>
          <a:p>
            <a:pPr indent="-330200" lvl="0" marL="457200" marR="0" rtl="0" algn="l">
              <a:lnSpc>
                <a:spcPct val="90000"/>
              </a:lnSpc>
              <a:spcBef>
                <a:spcPts val="800"/>
              </a:spcBef>
              <a:spcAft>
                <a:spcPts val="0"/>
              </a:spcAft>
              <a:buSzPts val="1600"/>
              <a:buChar char="●"/>
            </a:pPr>
            <a:r>
              <a:rPr lang="en" sz="1600"/>
              <a:t>Highlight the most impactful changes</a:t>
            </a:r>
            <a:endParaRPr sz="1600"/>
          </a:p>
          <a:p>
            <a:pPr indent="0" lvl="0" marL="0" rtl="0" algn="l">
              <a:spcBef>
                <a:spcPts val="800"/>
              </a:spcBef>
              <a:spcAft>
                <a:spcPts val="0"/>
              </a:spcAft>
              <a:buNone/>
            </a:pPr>
            <a:r>
              <a:t/>
            </a:r>
            <a:endParaRPr sz="1600"/>
          </a:p>
          <a:p>
            <a:pPr indent="-330200" lvl="0" marL="457200" marR="0" rtl="0" algn="l">
              <a:lnSpc>
                <a:spcPct val="90000"/>
              </a:lnSpc>
              <a:spcBef>
                <a:spcPts val="800"/>
              </a:spcBef>
              <a:spcAft>
                <a:spcPts val="0"/>
              </a:spcAft>
              <a:buSzPts val="1600"/>
              <a:buChar char="●"/>
            </a:pPr>
            <a:r>
              <a:rPr lang="en" sz="1600"/>
              <a:t>Set the foundation for the “deeper dive” webinars </a:t>
            </a:r>
            <a:endParaRPr sz="1600"/>
          </a:p>
          <a:p>
            <a:pPr indent="0" lvl="0" marL="0" rtl="0" algn="l">
              <a:spcBef>
                <a:spcPts val="800"/>
              </a:spcBef>
              <a:spcAft>
                <a:spcPts val="0"/>
              </a:spcAft>
              <a:buNone/>
            </a:pPr>
            <a:r>
              <a:t/>
            </a:r>
            <a:endParaRPr sz="1600"/>
          </a:p>
          <a:p>
            <a:pPr indent="-330200" lvl="0" marL="457200" marR="0" rtl="0" algn="l">
              <a:lnSpc>
                <a:spcPct val="90000"/>
              </a:lnSpc>
              <a:spcBef>
                <a:spcPts val="800"/>
              </a:spcBef>
              <a:spcAft>
                <a:spcPts val="0"/>
              </a:spcAft>
              <a:buSzPts val="1600"/>
              <a:buChar char="●"/>
            </a:pPr>
            <a:r>
              <a:rPr lang="en" sz="1600"/>
              <a:t>Collect your questions and comments, which will inform our next webinars and other activities, all to culminate in the submission of thoughtful, comprehensive and compelling comments in response to the NPRM   </a:t>
            </a:r>
            <a:endParaRPr sz="1600"/>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type="title"/>
          </p:nvPr>
        </p:nvSpPr>
        <p:spPr>
          <a:xfrm>
            <a:off x="628650" y="1500476"/>
            <a:ext cx="7886700" cy="6720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sz="5000"/>
              <a:t>Definitions </a:t>
            </a:r>
            <a:endParaRPr sz="5000"/>
          </a:p>
        </p:txBody>
      </p:sp>
      <p:sp>
        <p:nvSpPr>
          <p:cNvPr id="205" name="Google Shape;205;p27"/>
          <p:cNvSpPr txBox="1"/>
          <p:nvPr>
            <p:ph idx="1" type="body"/>
          </p:nvPr>
        </p:nvSpPr>
        <p:spPr>
          <a:xfrm>
            <a:off x="581550" y="2391175"/>
            <a:ext cx="7886700" cy="2016000"/>
          </a:xfrm>
          <a:prstGeom prst="rect">
            <a:avLst/>
          </a:prstGeom>
        </p:spPr>
        <p:txBody>
          <a:bodyPr anchorCtr="0" anchor="t" bIns="34275" lIns="68575" spcFirstLastPara="1" rIns="68575" wrap="square" tIns="34275">
            <a:noAutofit/>
          </a:bodyPr>
          <a:lstStyle/>
          <a:p>
            <a:pPr indent="0" lvl="0" marL="0" rtl="0" algn="l">
              <a:lnSpc>
                <a:spcPct val="115000"/>
              </a:lnSpc>
              <a:spcBef>
                <a:spcPts val="1000"/>
              </a:spcBef>
              <a:spcAft>
                <a:spcPts val="0"/>
              </a:spcAft>
              <a:buNone/>
            </a:pPr>
            <a:r>
              <a:t/>
            </a:r>
            <a:endParaRPr sz="3900">
              <a:solidFill>
                <a:srgbClr val="F1D47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NHSA PPT Template 2020">
  <a:themeElements>
    <a:clrScheme name="Office">
      <a:dk1>
        <a:srgbClr val="3A3838"/>
      </a:dk1>
      <a:lt1>
        <a:srgbClr val="FFFFFF"/>
      </a:lt1>
      <a:dk2>
        <a:srgbClr val="44546A"/>
      </a:dk2>
      <a:lt2>
        <a:srgbClr val="E7E6E6"/>
      </a:lt2>
      <a:accent1>
        <a:srgbClr val="0083BB"/>
      </a:accent1>
      <a:accent2>
        <a:srgbClr val="204F6D"/>
      </a:accent2>
      <a:accent3>
        <a:srgbClr val="D94F53"/>
      </a:accent3>
      <a:accent4>
        <a:srgbClr val="F1D478"/>
      </a:accent4>
      <a:accent5>
        <a:srgbClr val="A66093"/>
      </a:accent5>
      <a:accent6>
        <a:srgbClr val="70AD47"/>
      </a:accent6>
      <a:hlink>
        <a:srgbClr val="0083BB"/>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F640D0E615D543BC090CA5FD7B2C0B" ma:contentTypeVersion="15" ma:contentTypeDescription="Create a new document." ma:contentTypeScope="" ma:versionID="d33464fbb64506e7fe1449fe9978d392">
  <xsd:schema xmlns:xsd="http://www.w3.org/2001/XMLSchema" xmlns:xs="http://www.w3.org/2001/XMLSchema" xmlns:p="http://schemas.microsoft.com/office/2006/metadata/properties" xmlns:ns2="b6ce9847-7f4e-4576-ab6c-eec2854bfa88" xmlns:ns3="ba631688-d392-4d14-bbbe-57b04493331a" targetNamespace="http://schemas.microsoft.com/office/2006/metadata/properties" ma:root="true" ma:fieldsID="7757171d03afacf8c6ce08ffb94ae3d4" ns2:_="" ns3:_="">
    <xsd:import namespace="b6ce9847-7f4e-4576-ab6c-eec2854bfa88"/>
    <xsd:import namespace="ba631688-d392-4d14-bbbe-57b0449333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e9847-7f4e-4576-ab6c-eec2854bf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8037b51-e848-455c-a8f2-62d88da47ee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631688-d392-4d14-bbbe-57b04493331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bfff84a-5586-4b66-9cbd-94f23e6e1c7a}" ma:internalName="TaxCatchAll" ma:showField="CatchAllData" ma:web="ba631688-d392-4d14-bbbe-57b0449333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a631688-d392-4d14-bbbe-57b04493331a" xsi:nil="true"/>
    <lcf76f155ced4ddcb4097134ff3c332f xmlns="b6ce9847-7f4e-4576-ab6c-eec2854bfa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9876A1-1AF0-4A5E-9149-A601ADF1370F}"/>
</file>

<file path=customXml/itemProps2.xml><?xml version="1.0" encoding="utf-8"?>
<ds:datastoreItem xmlns:ds="http://schemas.openxmlformats.org/officeDocument/2006/customXml" ds:itemID="{2C5E8C5B-8C95-495E-9933-B74EDA0E3197}"/>
</file>

<file path=customXml/itemProps3.xml><?xml version="1.0" encoding="utf-8"?>
<ds:datastoreItem xmlns:ds="http://schemas.openxmlformats.org/officeDocument/2006/customXml" ds:itemID="{C404D205-9323-4D5D-BED9-C77E346AE07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0x010100D4F640D0E615D543BC090CA5FD7B2C0B</vt:lpwstr>
  </property>
</Properties>
</file>